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handoutMasterIdLst>
    <p:handoutMasterId r:id="rId20"/>
  </p:handoutMasterIdLst>
  <p:sldIdLst>
    <p:sldId id="256" r:id="rId2"/>
    <p:sldId id="324"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307" r:id="rId17"/>
    <p:sldId id="281" r:id="rId18"/>
    <p:sldId id="28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3" frameSlides="1"/>
  <p:showPr showNarration="1">
    <p:present/>
    <p:sldAll/>
    <p:penClr>
      <a:schemeClr val="tx1"/>
    </p:penClr>
  </p:showPr>
  <p:clrMru>
    <a:srgbClr val="FF003A"/>
    <a:srgbClr val="00FF00"/>
    <a:srgbClr val="149C47"/>
    <a:srgbClr val="00FFC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4698" autoAdjust="0"/>
  </p:normalViewPr>
  <p:slideViewPr>
    <p:cSldViewPr snapToGrid="0" snapToObjects="1">
      <p:cViewPr varScale="1">
        <p:scale>
          <a:sx n="111" d="100"/>
          <a:sy n="111" d="100"/>
        </p:scale>
        <p:origin x="-10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97F27B-D9BD-2040-AAED-31FE30892F8D}" type="datetimeFigureOut">
              <a:rPr lang="en-US" smtClean="0"/>
              <a:pPr/>
              <a:t>12/12/20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4D7951-CB0B-2646-BE98-6B59FAE8F26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135AD-AA86-1442-B76C-410E1DAA5618}" type="datetimeFigureOut">
              <a:rPr lang="en-US" smtClean="0"/>
              <a:pPr/>
              <a:t>12/12/20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135AD-AA86-1442-B76C-410E1DAA5618}"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135AD-AA86-1442-B76C-410E1DAA5618}" type="datetimeFigureOut">
              <a:rPr lang="en-US" smtClean="0"/>
              <a:pPr/>
              <a:t>12/12/20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135AD-AA86-1442-B76C-410E1DAA5618}" type="datetimeFigureOut">
              <a:rPr lang="en-US" smtClean="0"/>
              <a:pPr/>
              <a:t>12/12/20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135AD-AA86-1442-B76C-410E1DAA5618}" type="datetimeFigureOut">
              <a:rPr lang="en-US" smtClean="0"/>
              <a:pPr/>
              <a:t>12/12/20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135AD-AA86-1442-B76C-410E1DAA5618}"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135AD-AA86-1442-B76C-410E1DAA5618}" type="datetimeFigureOut">
              <a:rPr lang="en-US" smtClean="0"/>
              <a:pPr/>
              <a:t>12/12/20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135AD-AA86-1442-B76C-410E1DAA5618}" type="datetimeFigureOut">
              <a:rPr lang="en-US" smtClean="0"/>
              <a:pPr/>
              <a:t>12/12/20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9C177-D393-4B48-AFF6-B79B8DBD25D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ounded Rectangle 3"/>
          <p:cNvSpPr/>
          <p:nvPr/>
        </p:nvSpPr>
        <p:spPr>
          <a:xfrm>
            <a:off x="357914" y="681182"/>
            <a:ext cx="8405090" cy="5414818"/>
          </a:xfrm>
          <a:prstGeom prst="roundRect">
            <a:avLst/>
          </a:prstGeom>
          <a:solidFill>
            <a:srgbClr val="149C47"/>
          </a:solidFill>
          <a:ln w="63500">
            <a:solidFill>
              <a:srgbClr val="00FFC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500" b="1" dirty="0" smtClean="0">
                <a:solidFill>
                  <a:schemeClr val="bg1"/>
                </a:solidFill>
                <a:latin typeface="Cambria"/>
                <a:cs typeface="Cambria"/>
              </a:rPr>
              <a:t>Shalom School of Theology</a:t>
            </a:r>
          </a:p>
          <a:p>
            <a:pPr algn="ctr"/>
            <a:r>
              <a:rPr lang="en-US" sz="4500" b="1" dirty="0">
                <a:solidFill>
                  <a:schemeClr val="bg1"/>
                </a:solidFill>
                <a:latin typeface="Cambria"/>
                <a:cs typeface="Cambria"/>
              </a:rPr>
              <a:t>(</a:t>
            </a:r>
            <a:r>
              <a:rPr lang="en-US" sz="4500" b="1" dirty="0" smtClean="0">
                <a:solidFill>
                  <a:schemeClr val="bg1"/>
                </a:solidFill>
                <a:latin typeface="Cambria"/>
                <a:cs typeface="Cambria"/>
              </a:rPr>
              <a:t>SSOT)</a:t>
            </a:r>
          </a:p>
          <a:p>
            <a:pPr algn="ctr"/>
            <a:endParaRPr lang="en-US" sz="4500" b="1" dirty="0" smtClean="0">
              <a:solidFill>
                <a:schemeClr val="bg1"/>
              </a:solidFill>
              <a:latin typeface="Cambria"/>
              <a:cs typeface="Cambria"/>
            </a:endParaRPr>
          </a:p>
          <a:p>
            <a:pPr algn="ctr"/>
            <a:r>
              <a:rPr lang="en-US" sz="4500" b="1" dirty="0" smtClean="0">
                <a:solidFill>
                  <a:schemeClr val="bg1"/>
                </a:solidFill>
                <a:latin typeface="Cambria"/>
                <a:cs typeface="Cambria"/>
              </a:rPr>
              <a:t>Hermeneutics 101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8" name="Rectangle 7"/>
          <p:cNvSpPr/>
          <p:nvPr/>
        </p:nvSpPr>
        <p:spPr>
          <a:xfrm>
            <a:off x="832015" y="2315993"/>
            <a:ext cx="8202505" cy="4316566"/>
          </a:xfrm>
          <a:prstGeom prst="rect">
            <a:avLst/>
          </a:prstGeom>
        </p:spPr>
        <p:txBody>
          <a:bodyPr wrap="square">
            <a:spAutoFit/>
          </a:bodyPr>
          <a:lstStyle/>
          <a:p>
            <a:pPr algn="just">
              <a:lnSpc>
                <a:spcPts val="3040"/>
              </a:lnSpc>
            </a:pPr>
            <a:r>
              <a:rPr lang="en-US" sz="2200" b="1" dirty="0" smtClean="0">
                <a:latin typeface="Cambria"/>
                <a:cs typeface="Cambria"/>
              </a:rPr>
              <a:t>JOHN 21:15-17 ~ </a:t>
            </a:r>
            <a:r>
              <a:rPr lang="en-US" sz="2200" b="1" baseline="30000" dirty="0" smtClean="0">
                <a:latin typeface="Cambria"/>
                <a:cs typeface="Cambria"/>
              </a:rPr>
              <a:t>15</a:t>
            </a:r>
            <a:r>
              <a:rPr lang="en-US" sz="2200" b="1" i="1" dirty="0" smtClean="0">
                <a:latin typeface="Cambria"/>
                <a:cs typeface="Cambria"/>
              </a:rPr>
              <a:t>So when they had eaten breakfast, Jesus said to Simon Peter,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more than these?” He said to Him, “Yes, Lord; You know that I </a:t>
            </a:r>
            <a:r>
              <a:rPr lang="en-US" sz="2200" b="1" i="1" u="sng" dirty="0" smtClean="0">
                <a:solidFill>
                  <a:srgbClr val="FFFF00"/>
                </a:solidFill>
                <a:latin typeface="Cambria"/>
                <a:cs typeface="Cambria"/>
              </a:rPr>
              <a:t>love</a:t>
            </a:r>
            <a:r>
              <a:rPr lang="en-US" sz="2200" b="1" i="1" dirty="0" smtClean="0">
                <a:latin typeface="Cambria"/>
                <a:cs typeface="Cambria"/>
              </a:rPr>
              <a:t> You.” He said to him, “Feed My lambs.” </a:t>
            </a:r>
            <a:r>
              <a:rPr lang="en-US" sz="2200" b="1" baseline="30000" dirty="0" smtClean="0">
                <a:latin typeface="Cambria"/>
                <a:cs typeface="Cambria"/>
              </a:rPr>
              <a:t>16</a:t>
            </a:r>
            <a:r>
              <a:rPr lang="en-US" sz="2200" b="1" i="1" dirty="0" smtClean="0">
                <a:latin typeface="Cambria"/>
                <a:cs typeface="Cambria"/>
              </a:rPr>
              <a:t> He said to him again a second time,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He said to Him, “Yes, Lord; You know that I </a:t>
            </a:r>
            <a:r>
              <a:rPr lang="en-US" sz="2200" b="1" i="1" u="sng" dirty="0" smtClean="0">
                <a:solidFill>
                  <a:srgbClr val="FFFF00"/>
                </a:solidFill>
                <a:latin typeface="Cambria"/>
                <a:cs typeface="Cambria"/>
              </a:rPr>
              <a:t>love</a:t>
            </a:r>
            <a:r>
              <a:rPr lang="en-US" sz="2200" b="1" i="1" dirty="0" smtClean="0">
                <a:latin typeface="Cambria"/>
                <a:cs typeface="Cambria"/>
              </a:rPr>
              <a:t> You.” He said to him, “Tend My sheep.” </a:t>
            </a:r>
            <a:r>
              <a:rPr lang="en-US" sz="2200" b="1" baseline="30000" dirty="0" smtClean="0">
                <a:latin typeface="Cambria"/>
                <a:cs typeface="Cambria"/>
              </a:rPr>
              <a:t>17</a:t>
            </a:r>
            <a:r>
              <a:rPr lang="en-US" sz="2200" b="1" i="1" dirty="0" smtClean="0">
                <a:latin typeface="Cambria"/>
                <a:cs typeface="Cambria"/>
              </a:rPr>
              <a:t> He said to him the third time, “Simon, son of Jonah, do you </a:t>
            </a:r>
            <a:r>
              <a:rPr lang="en-US" sz="2200" b="1" i="1" u="sng" dirty="0" smtClean="0">
                <a:solidFill>
                  <a:srgbClr val="FFFF00"/>
                </a:solidFill>
                <a:latin typeface="Cambria"/>
                <a:cs typeface="Cambria"/>
              </a:rPr>
              <a:t>love</a:t>
            </a:r>
            <a:r>
              <a:rPr lang="en-US" sz="2200" b="1" i="1" dirty="0" smtClean="0">
                <a:latin typeface="Cambria"/>
                <a:cs typeface="Cambria"/>
              </a:rPr>
              <a:t> Me?” Peter was grieved because He said to him the third time, “Do you </a:t>
            </a:r>
            <a:r>
              <a:rPr lang="en-US" sz="2200" b="1" i="1" u="sng" dirty="0" smtClean="0">
                <a:solidFill>
                  <a:srgbClr val="FFFF00"/>
                </a:solidFill>
                <a:latin typeface="Cambria"/>
                <a:cs typeface="Cambria"/>
              </a:rPr>
              <a:t>love</a:t>
            </a:r>
            <a:r>
              <a:rPr lang="en-US" sz="2200" b="1" i="1" dirty="0" smtClean="0">
                <a:latin typeface="Cambria"/>
                <a:cs typeface="Cambria"/>
              </a:rPr>
              <a:t> Me?” And he said to Him, “Lord, You know all things; You know that I </a:t>
            </a:r>
            <a:r>
              <a:rPr lang="en-US" sz="2200" b="1" i="1" u="sng" dirty="0" smtClean="0">
                <a:solidFill>
                  <a:srgbClr val="FFFF00"/>
                </a:solidFill>
                <a:latin typeface="Cambria"/>
                <a:cs typeface="Cambria"/>
              </a:rPr>
              <a:t>love</a:t>
            </a:r>
            <a:r>
              <a:rPr lang="en-US" sz="2200" b="1" i="1" dirty="0" smtClean="0">
                <a:latin typeface="Cambria"/>
                <a:cs typeface="Cambria"/>
              </a:rPr>
              <a:t> You.” Jesus said to him, “Feed My sheep.</a:t>
            </a:r>
            <a:endParaRPr lang="en-US" sz="2200" b="1" i="1" dirty="0">
              <a:latin typeface="Cambria"/>
              <a:cs typeface="Cambria"/>
            </a:endParaRPr>
          </a:p>
        </p:txBody>
      </p:sp>
      <p:sp>
        <p:nvSpPr>
          <p:cNvPr id="10" name="TextBox 9"/>
          <p:cNvSpPr txBox="1"/>
          <p:nvPr/>
        </p:nvSpPr>
        <p:spPr>
          <a:xfrm>
            <a:off x="7136983" y="1885106"/>
            <a:ext cx="1653090" cy="430887"/>
          </a:xfrm>
          <a:prstGeom prst="rect">
            <a:avLst/>
          </a:prstGeom>
          <a:noFill/>
        </p:spPr>
        <p:txBody>
          <a:bodyPr wrap="square" rtlCol="0">
            <a:spAutoFit/>
          </a:bodyPr>
          <a:lstStyle/>
          <a:p>
            <a:r>
              <a:rPr lang="en-US" sz="2200" b="1" i="1" u="sng" dirty="0" err="1" smtClean="0">
                <a:solidFill>
                  <a:srgbClr val="FFFF00"/>
                </a:solidFill>
                <a:latin typeface="Cambria"/>
                <a:cs typeface="Cambria"/>
              </a:rPr>
              <a:t>philo</a:t>
            </a:r>
            <a:endParaRPr lang="en-US" sz="2200" b="1" i="1" u="sng" dirty="0">
              <a:solidFill>
                <a:srgbClr val="FFFF00"/>
              </a:solidFill>
              <a:latin typeface="Cambria"/>
              <a:cs typeface="Cambria"/>
            </a:endParaRPr>
          </a:p>
        </p:txBody>
      </p:sp>
      <p:sp>
        <p:nvSpPr>
          <p:cNvPr id="12" name="Rectangle 11"/>
          <p:cNvSpPr/>
          <p:nvPr/>
        </p:nvSpPr>
        <p:spPr>
          <a:xfrm>
            <a:off x="832015" y="2315993"/>
            <a:ext cx="8202505" cy="4316566"/>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005129" y="2540101"/>
            <a:ext cx="7784944" cy="830997"/>
          </a:xfrm>
          <a:prstGeom prst="rect">
            <a:avLst/>
          </a:prstGeom>
        </p:spPr>
        <p:txBody>
          <a:bodyPr wrap="square">
            <a:spAutoFit/>
          </a:bodyPr>
          <a:lstStyle/>
          <a:p>
            <a:pPr algn="just"/>
            <a:r>
              <a:rPr lang="en-US" sz="2400" b="1" dirty="0" smtClean="0">
                <a:solidFill>
                  <a:schemeClr val="bg1"/>
                </a:solidFill>
                <a:latin typeface="Cambria"/>
                <a:cs typeface="Cambria"/>
              </a:rPr>
              <a:t>2 TIMOTHY 4:10a ~ </a:t>
            </a:r>
            <a:r>
              <a:rPr lang="en-US" sz="2400" b="1" i="1" dirty="0" smtClean="0">
                <a:solidFill>
                  <a:schemeClr val="bg1"/>
                </a:solidFill>
                <a:latin typeface="Cambria"/>
                <a:cs typeface="Cambria"/>
              </a:rPr>
              <a:t>for Demas has forsaken me, having </a:t>
            </a:r>
            <a:r>
              <a:rPr lang="en-US" sz="2400" b="1" i="1" dirty="0" smtClean="0">
                <a:solidFill>
                  <a:srgbClr val="FF003A"/>
                </a:solidFill>
                <a:latin typeface="Cambria"/>
                <a:cs typeface="Cambria"/>
              </a:rPr>
              <a:t>loved</a:t>
            </a:r>
            <a:r>
              <a:rPr lang="en-US" sz="2400" b="1" i="1" dirty="0" smtClean="0">
                <a:solidFill>
                  <a:schemeClr val="bg1"/>
                </a:solidFill>
                <a:latin typeface="Cambria"/>
                <a:cs typeface="Cambria"/>
              </a:rPr>
              <a:t> this present world . . . </a:t>
            </a:r>
            <a:endParaRPr lang="en-US" sz="2400" b="1" i="1" dirty="0">
              <a:solidFill>
                <a:schemeClr val="bg1"/>
              </a:solidFill>
              <a:latin typeface="Cambria"/>
              <a:cs typeface="Cambria"/>
            </a:endParaRPr>
          </a:p>
        </p:txBody>
      </p:sp>
      <p:sp>
        <p:nvSpPr>
          <p:cNvPr id="9" name="TextBox 8"/>
          <p:cNvSpPr txBox="1"/>
          <p:nvPr/>
        </p:nvSpPr>
        <p:spPr>
          <a:xfrm>
            <a:off x="6782926" y="1530862"/>
            <a:ext cx="1653090" cy="430887"/>
          </a:xfrm>
          <a:prstGeom prst="rect">
            <a:avLst/>
          </a:prstGeom>
          <a:noFill/>
        </p:spPr>
        <p:txBody>
          <a:bodyPr wrap="square" rtlCol="0">
            <a:spAutoFit/>
          </a:bodyPr>
          <a:lstStyle/>
          <a:p>
            <a:r>
              <a:rPr lang="en-US" sz="2200" b="1" i="1" dirty="0" err="1" smtClean="0">
                <a:solidFill>
                  <a:srgbClr val="FFFF00"/>
                </a:solidFill>
                <a:latin typeface="Cambria"/>
                <a:cs typeface="Cambria"/>
              </a:rPr>
              <a:t>agapao</a:t>
            </a:r>
            <a:endParaRPr lang="en-US" sz="2200" b="1" i="1" dirty="0">
              <a:solidFill>
                <a:srgbClr val="FFFF00"/>
              </a:solidFill>
              <a:latin typeface="Cambria"/>
              <a:cs typeface="Cambria"/>
            </a:endParaRPr>
          </a:p>
        </p:txBody>
      </p:sp>
      <p:sp>
        <p:nvSpPr>
          <p:cNvPr id="14" name="Rectangle 13"/>
          <p:cNvSpPr/>
          <p:nvPr/>
        </p:nvSpPr>
        <p:spPr>
          <a:xfrm>
            <a:off x="1005129" y="3752166"/>
            <a:ext cx="7784944" cy="830997"/>
          </a:xfrm>
          <a:prstGeom prst="rect">
            <a:avLst/>
          </a:prstGeom>
        </p:spPr>
        <p:txBody>
          <a:bodyPr wrap="square">
            <a:spAutoFit/>
          </a:bodyPr>
          <a:lstStyle/>
          <a:p>
            <a:pPr algn="just"/>
            <a:r>
              <a:rPr lang="en-US" sz="2400" b="1" dirty="0" smtClean="0">
                <a:solidFill>
                  <a:schemeClr val="bg1"/>
                </a:solidFill>
                <a:latin typeface="Cambria"/>
                <a:cs typeface="Cambria"/>
              </a:rPr>
              <a:t>JOHN 15:9 ~ </a:t>
            </a:r>
            <a:r>
              <a:rPr lang="en-US" sz="2400" b="1" i="1" dirty="0" smtClean="0">
                <a:solidFill>
                  <a:schemeClr val="bg1"/>
                </a:solidFill>
                <a:latin typeface="Cambria"/>
                <a:cs typeface="Cambria"/>
              </a:rPr>
              <a:t>As the Father </a:t>
            </a:r>
            <a:r>
              <a:rPr lang="en-US" sz="2400" b="1" i="1" dirty="0" smtClean="0">
                <a:solidFill>
                  <a:srgbClr val="FF003A"/>
                </a:solidFill>
                <a:latin typeface="Cambria"/>
                <a:cs typeface="Cambria"/>
              </a:rPr>
              <a:t>loved</a:t>
            </a:r>
            <a:r>
              <a:rPr lang="en-US" sz="2400" b="1" i="1" dirty="0" smtClean="0">
                <a:solidFill>
                  <a:schemeClr val="bg1"/>
                </a:solidFill>
                <a:latin typeface="Cambria"/>
                <a:cs typeface="Cambria"/>
              </a:rPr>
              <a:t> Me, I also have </a:t>
            </a:r>
            <a:r>
              <a:rPr lang="en-US" sz="2400" b="1" i="1" dirty="0" smtClean="0">
                <a:solidFill>
                  <a:srgbClr val="FF003A"/>
                </a:solidFill>
                <a:latin typeface="Cambria"/>
                <a:cs typeface="Cambria"/>
              </a:rPr>
              <a:t>loved</a:t>
            </a:r>
            <a:r>
              <a:rPr lang="en-US" sz="2400" b="1" i="1" dirty="0" smtClean="0">
                <a:solidFill>
                  <a:schemeClr val="bg1"/>
                </a:solidFill>
                <a:latin typeface="Cambria"/>
                <a:cs typeface="Cambria"/>
              </a:rPr>
              <a:t> you; abide in My </a:t>
            </a:r>
            <a:r>
              <a:rPr lang="en-US" sz="2400" b="1" i="1" dirty="0" smtClean="0">
                <a:solidFill>
                  <a:srgbClr val="FF003A"/>
                </a:solidFill>
                <a:latin typeface="Cambria"/>
                <a:cs typeface="Cambria"/>
              </a:rPr>
              <a:t>love</a:t>
            </a:r>
            <a:r>
              <a:rPr lang="en-US" sz="2400" b="1" i="1" dirty="0" smtClean="0">
                <a:solidFill>
                  <a:schemeClr val="bg1"/>
                </a:solidFill>
                <a:latin typeface="Cambria"/>
                <a:cs typeface="Cambria"/>
              </a:rPr>
              <a:t>.</a:t>
            </a:r>
            <a:endParaRPr lang="en-US" sz="2400" b="1" i="1" dirty="0">
              <a:solidFill>
                <a:schemeClr val="bg1"/>
              </a:solidFill>
              <a:latin typeface="Cambria"/>
              <a:cs typeface="Cambria"/>
            </a:endParaRPr>
          </a:p>
        </p:txBody>
      </p:sp>
      <p:sp>
        <p:nvSpPr>
          <p:cNvPr id="15" name="Rectangle 14"/>
          <p:cNvSpPr/>
          <p:nvPr/>
        </p:nvSpPr>
        <p:spPr>
          <a:xfrm>
            <a:off x="1005129" y="4887155"/>
            <a:ext cx="7784944" cy="1200328"/>
          </a:xfrm>
          <a:prstGeom prst="rect">
            <a:avLst/>
          </a:prstGeom>
        </p:spPr>
        <p:txBody>
          <a:bodyPr wrap="square">
            <a:spAutoFit/>
          </a:bodyPr>
          <a:lstStyle/>
          <a:p>
            <a:pPr algn="just"/>
            <a:r>
              <a:rPr lang="en-US" sz="2400" b="1" dirty="0" smtClean="0">
                <a:solidFill>
                  <a:schemeClr val="bg1"/>
                </a:solidFill>
                <a:latin typeface="Cambria"/>
                <a:cs typeface="Cambria"/>
              </a:rPr>
              <a:t>JOHN 5:20 ~ </a:t>
            </a:r>
            <a:r>
              <a:rPr lang="en-US" sz="2400" b="1" i="1" dirty="0" smtClean="0">
                <a:solidFill>
                  <a:schemeClr val="bg1"/>
                </a:solidFill>
                <a:latin typeface="Cambria"/>
                <a:cs typeface="Cambria"/>
              </a:rPr>
              <a:t>For the Father </a:t>
            </a:r>
            <a:r>
              <a:rPr lang="en-US" sz="2400" b="1" i="1" dirty="0" smtClean="0">
                <a:solidFill>
                  <a:srgbClr val="FF0000"/>
                </a:solidFill>
                <a:latin typeface="Cambria"/>
                <a:cs typeface="Cambria"/>
              </a:rPr>
              <a:t>loves</a:t>
            </a:r>
            <a:r>
              <a:rPr lang="en-US" sz="2400" b="1" i="1" dirty="0" smtClean="0">
                <a:solidFill>
                  <a:schemeClr val="bg1"/>
                </a:solidFill>
                <a:latin typeface="Cambria"/>
                <a:cs typeface="Cambria"/>
              </a:rPr>
              <a:t> the Son, and shows Him all things that He Himself does; and He will show Him greater works than these, that you may marvel.</a:t>
            </a:r>
            <a:endParaRPr lang="en-US" sz="2400" b="1" i="1" dirty="0">
              <a:solidFill>
                <a:schemeClr val="bg1"/>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1000"/>
                                  </p:stCondLst>
                                  <p:childTnLst>
                                    <p:animEffect transition="out" filter="fade">
                                      <p:cBhvr>
                                        <p:cTn id="6" dur="500" tmFilter="0, 0; .2, .5; .8, .5; 1, 0"/>
                                        <p:tgtEl>
                                          <p:spTgt spid="10"/>
                                        </p:tgtEl>
                                      </p:cBhvr>
                                    </p:animEffect>
                                    <p:animScale>
                                      <p:cBhvr>
                                        <p:cTn id="7" dur="250" autoRev="1" fill="hold"/>
                                        <p:tgtEl>
                                          <p:spTgt spid="10"/>
                                        </p:tgtEl>
                                      </p:cBhvr>
                                      <p:by x="105000" y="105000"/>
                                    </p:animScale>
                                  </p:childTnLst>
                                </p:cTn>
                              </p:par>
                            </p:childTnLst>
                          </p:cTn>
                        </p:par>
                        <p:par>
                          <p:cTn id="8" fill="hold">
                            <p:stCondLst>
                              <p:cond delay="1500"/>
                            </p:stCondLst>
                            <p:childTnLst>
                              <p:par>
                                <p:cTn id="9" presetID="26" presetClass="emph" presetSubtype="0" fill="hold" grpId="1" nodeType="afterEffect">
                                  <p:stCondLst>
                                    <p:cond delay="0"/>
                                  </p:stCondLst>
                                  <p:childTnLst>
                                    <p:animEffect transition="out" filter="fade">
                                      <p:cBhvr>
                                        <p:cTn id="10" dur="500" tmFilter="0, 0; .2, .5; .8, .5; 1, 0"/>
                                        <p:tgtEl>
                                          <p:spTgt spid="10"/>
                                        </p:tgtEl>
                                      </p:cBhvr>
                                    </p:animEffect>
                                    <p:animScale>
                                      <p:cBhvr>
                                        <p:cTn id="11" dur="250" autoRev="1" fill="hold"/>
                                        <p:tgtEl>
                                          <p:spTgt spid="10"/>
                                        </p:tgtEl>
                                      </p:cBhvr>
                                      <p:by x="105000" y="105000"/>
                                    </p:animScale>
                                  </p:childTnLst>
                                </p:cTn>
                              </p:par>
                            </p:childTnLst>
                          </p:cTn>
                        </p:par>
                        <p:par>
                          <p:cTn id="12" fill="hold">
                            <p:stCondLst>
                              <p:cond delay="2000"/>
                            </p:stCondLst>
                            <p:childTnLst>
                              <p:par>
                                <p:cTn id="13" presetID="26" presetClass="emph" presetSubtype="0" fill="hold" grpId="2" nodeType="afterEffect">
                                  <p:stCondLst>
                                    <p:cond delay="0"/>
                                  </p:stCondLst>
                                  <p:childTnLst>
                                    <p:animEffect transition="out" filter="fade">
                                      <p:cBhvr>
                                        <p:cTn id="14" dur="500" tmFilter="0, 0; .2, .5; .8, .5; 1, 0"/>
                                        <p:tgtEl>
                                          <p:spTgt spid="10"/>
                                        </p:tgtEl>
                                      </p:cBhvr>
                                    </p:animEffect>
                                    <p:animScale>
                                      <p:cBhvr>
                                        <p:cTn id="15" dur="250" autoRev="1" fill="hold"/>
                                        <p:tgtEl>
                                          <p:spTgt spid="10"/>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2000"/>
                                        <p:tgtEl>
                                          <p:spTgt spid="12"/>
                                        </p:tgtEl>
                                      </p:cBhvr>
                                    </p:animEffect>
                                  </p:childTnLst>
                                </p:cTn>
                              </p:par>
                            </p:childTnLst>
                          </p:cTn>
                        </p:par>
                        <p:par>
                          <p:cTn id="21" fill="hold">
                            <p:stCondLst>
                              <p:cond delay="2000"/>
                            </p:stCondLst>
                            <p:childTnLst>
                              <p:par>
                                <p:cTn id="22" presetID="27" presetClass="entr" presetSubtype="0" fill="hold" grpId="0" nodeType="afterEffect">
                                  <p:stCondLst>
                                    <p:cond delay="0"/>
                                  </p:stCondLst>
                                  <p:iterate type="lt">
                                    <p:tmPct val="50000"/>
                                  </p:iterate>
                                  <p:childTnLst>
                                    <p:set>
                                      <p:cBhvr>
                                        <p:cTn id="23" dur="1" fill="hold">
                                          <p:stCondLst>
                                            <p:cond delay="0"/>
                                          </p:stCondLst>
                                        </p:cTn>
                                        <p:tgtEl>
                                          <p:spTgt spid="13"/>
                                        </p:tgtEl>
                                        <p:attrNameLst>
                                          <p:attrName>style.visibility</p:attrName>
                                        </p:attrNameLst>
                                      </p:cBhvr>
                                      <p:to>
                                        <p:strVal val="visible"/>
                                      </p:to>
                                    </p:set>
                                    <p:anim calcmode="discrete" valueType="clr">
                                      <p:cBhvr override="childStyle">
                                        <p:cTn id="24"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3"/>
                                        </p:tgtEl>
                                        <p:attrNameLst>
                                          <p:attrName>fillcolor</p:attrName>
                                        </p:attrNameLst>
                                      </p:cBhvr>
                                      <p:tavLst>
                                        <p:tav tm="0">
                                          <p:val>
                                            <p:clrVal>
                                              <a:schemeClr val="accent2"/>
                                            </p:clrVal>
                                          </p:val>
                                        </p:tav>
                                        <p:tav tm="50000">
                                          <p:val>
                                            <p:clrVal>
                                              <a:schemeClr val="hlink"/>
                                            </p:clrVal>
                                          </p:val>
                                        </p:tav>
                                      </p:tavLst>
                                    </p:anim>
                                    <p:set>
                                      <p:cBhvr>
                                        <p:cTn id="26" dur="80"/>
                                        <p:tgtEl>
                                          <p:spTgt spid="13"/>
                                        </p:tgtEl>
                                        <p:attrNameLst>
                                          <p:attrName>fill.type</p:attrName>
                                        </p:attrNameLst>
                                      </p:cBhvr>
                                      <p:to>
                                        <p:strVal val="solid"/>
                                      </p:to>
                                    </p:set>
                                  </p:childTnLst>
                                </p:cTn>
                              </p:par>
                            </p:childTnLst>
                          </p:cTn>
                        </p:par>
                        <p:par>
                          <p:cTn id="27" fill="hold">
                            <p:stCondLst>
                              <p:cond delay="4680"/>
                            </p:stCondLst>
                            <p:childTnLst>
                              <p:par>
                                <p:cTn id="28" presetID="26" presetClass="emph" presetSubtype="0" fill="hold" grpId="0" nodeType="afterEffect">
                                  <p:stCondLst>
                                    <p:cond delay="1000"/>
                                  </p:stCondLst>
                                  <p:childTnLst>
                                    <p:animEffect transition="out" filter="fade">
                                      <p:cBhvr>
                                        <p:cTn id="29" dur="500" tmFilter="0, 0; .2, .5; .8, .5; 1, 0"/>
                                        <p:tgtEl>
                                          <p:spTgt spid="9"/>
                                        </p:tgtEl>
                                      </p:cBhvr>
                                    </p:animEffect>
                                    <p:animScale>
                                      <p:cBhvr>
                                        <p:cTn id="30" dur="250" autoRev="1" fill="hold"/>
                                        <p:tgtEl>
                                          <p:spTgt spid="9"/>
                                        </p:tgtEl>
                                      </p:cBhvr>
                                      <p:by x="105000" y="105000"/>
                                    </p:animScale>
                                  </p:childTnLst>
                                </p:cTn>
                              </p:par>
                            </p:childTnLst>
                          </p:cTn>
                        </p:par>
                        <p:par>
                          <p:cTn id="31" fill="hold">
                            <p:stCondLst>
                              <p:cond delay="6180"/>
                            </p:stCondLst>
                            <p:childTnLst>
                              <p:par>
                                <p:cTn id="32" presetID="26" presetClass="emph" presetSubtype="0" fill="hold" grpId="1" nodeType="afterEffect">
                                  <p:stCondLst>
                                    <p:cond delay="0"/>
                                  </p:stCondLst>
                                  <p:childTnLst>
                                    <p:animEffect transition="out" filter="fade">
                                      <p:cBhvr>
                                        <p:cTn id="33" dur="500" tmFilter="0, 0; .2, .5; .8, .5; 1, 0"/>
                                        <p:tgtEl>
                                          <p:spTgt spid="9"/>
                                        </p:tgtEl>
                                      </p:cBhvr>
                                    </p:animEffect>
                                    <p:animScale>
                                      <p:cBhvr>
                                        <p:cTn id="34" dur="250" autoRev="1" fill="hold"/>
                                        <p:tgtEl>
                                          <p:spTgt spid="9"/>
                                        </p:tgtEl>
                                      </p:cBhvr>
                                      <p:by x="105000" y="105000"/>
                                    </p:animScale>
                                  </p:childTnLst>
                                </p:cTn>
                              </p:par>
                            </p:childTnLst>
                          </p:cTn>
                        </p:par>
                        <p:par>
                          <p:cTn id="35" fill="hold">
                            <p:stCondLst>
                              <p:cond delay="6680"/>
                            </p:stCondLst>
                            <p:childTnLst>
                              <p:par>
                                <p:cTn id="36" presetID="26" presetClass="emph" presetSubtype="0" fill="hold" grpId="2" nodeType="afterEffect">
                                  <p:stCondLst>
                                    <p:cond delay="0"/>
                                  </p:stCondLst>
                                  <p:childTnLst>
                                    <p:animEffect transition="out" filter="fade">
                                      <p:cBhvr>
                                        <p:cTn id="37" dur="500" tmFilter="0, 0; .2, .5; .8, .5; 1, 0"/>
                                        <p:tgtEl>
                                          <p:spTgt spid="9"/>
                                        </p:tgtEl>
                                      </p:cBhvr>
                                    </p:animEffect>
                                    <p:animScale>
                                      <p:cBhvr>
                                        <p:cTn id="38" dur="250" autoRev="1" fill="hold"/>
                                        <p:tgtEl>
                                          <p:spTgt spid="9"/>
                                        </p:tgtEl>
                                      </p:cBhvr>
                                      <p:by x="105000" y="105000"/>
                                    </p:animScale>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14"/>
                                        </p:tgtEl>
                                        <p:attrNameLst>
                                          <p:attrName>style.visibility</p:attrName>
                                        </p:attrNameLst>
                                      </p:cBhvr>
                                      <p:to>
                                        <p:strVal val="visible"/>
                                      </p:to>
                                    </p:set>
                                    <p:anim calcmode="discrete" valueType="clr">
                                      <p:cBhvr override="childStyle">
                                        <p:cTn id="43"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4"/>
                                        </p:tgtEl>
                                        <p:attrNameLst>
                                          <p:attrName>fillcolor</p:attrName>
                                        </p:attrNameLst>
                                      </p:cBhvr>
                                      <p:tavLst>
                                        <p:tav tm="0">
                                          <p:val>
                                            <p:clrVal>
                                              <a:schemeClr val="accent2"/>
                                            </p:clrVal>
                                          </p:val>
                                        </p:tav>
                                        <p:tav tm="50000">
                                          <p:val>
                                            <p:clrVal>
                                              <a:schemeClr val="hlink"/>
                                            </p:clrVal>
                                          </p:val>
                                        </p:tav>
                                      </p:tavLst>
                                    </p:anim>
                                    <p:set>
                                      <p:cBhvr>
                                        <p:cTn id="45" dur="80"/>
                                        <p:tgtEl>
                                          <p:spTgt spid="14"/>
                                        </p:tgtEl>
                                        <p:attrNameLst>
                                          <p:attrName>fill.type</p:attrName>
                                        </p:attrNameLst>
                                      </p:cBhvr>
                                      <p:to>
                                        <p:strVal val="solid"/>
                                      </p:to>
                                    </p:set>
                                  </p:childTnLst>
                                </p:cTn>
                              </p:par>
                            </p:childTnLst>
                          </p:cTn>
                        </p:par>
                        <p:par>
                          <p:cTn id="46" fill="hold">
                            <p:stCondLst>
                              <p:cond delay="2440"/>
                            </p:stCondLst>
                            <p:childTnLst>
                              <p:par>
                                <p:cTn id="47" presetID="26" presetClass="emph" presetSubtype="0" fill="hold" grpId="3" nodeType="afterEffect">
                                  <p:stCondLst>
                                    <p:cond delay="1000"/>
                                  </p:stCondLst>
                                  <p:childTnLst>
                                    <p:animEffect transition="out" filter="fade">
                                      <p:cBhvr>
                                        <p:cTn id="48" dur="500" tmFilter="0, 0; .2, .5; .8, .5; 1, 0"/>
                                        <p:tgtEl>
                                          <p:spTgt spid="9"/>
                                        </p:tgtEl>
                                      </p:cBhvr>
                                    </p:animEffect>
                                    <p:animScale>
                                      <p:cBhvr>
                                        <p:cTn id="49" dur="250" autoRev="1" fill="hold"/>
                                        <p:tgtEl>
                                          <p:spTgt spid="9"/>
                                        </p:tgtEl>
                                      </p:cBhvr>
                                      <p:by x="105000" y="105000"/>
                                    </p:animScale>
                                  </p:childTnLst>
                                </p:cTn>
                              </p:par>
                            </p:childTnLst>
                          </p:cTn>
                        </p:par>
                        <p:par>
                          <p:cTn id="50" fill="hold">
                            <p:stCondLst>
                              <p:cond delay="3940"/>
                            </p:stCondLst>
                            <p:childTnLst>
                              <p:par>
                                <p:cTn id="51" presetID="26" presetClass="emph" presetSubtype="0" fill="hold" grpId="4" nodeType="afterEffect">
                                  <p:stCondLst>
                                    <p:cond delay="0"/>
                                  </p:stCondLst>
                                  <p:childTnLst>
                                    <p:animEffect transition="out" filter="fade">
                                      <p:cBhvr>
                                        <p:cTn id="52" dur="500" tmFilter="0, 0; .2, .5; .8, .5; 1, 0"/>
                                        <p:tgtEl>
                                          <p:spTgt spid="9"/>
                                        </p:tgtEl>
                                      </p:cBhvr>
                                    </p:animEffect>
                                    <p:animScale>
                                      <p:cBhvr>
                                        <p:cTn id="53" dur="250" autoRev="1" fill="hold"/>
                                        <p:tgtEl>
                                          <p:spTgt spid="9"/>
                                        </p:tgtEl>
                                      </p:cBhvr>
                                      <p:by x="105000" y="105000"/>
                                    </p:animScale>
                                  </p:childTnLst>
                                </p:cTn>
                              </p:par>
                            </p:childTnLst>
                          </p:cTn>
                        </p:par>
                        <p:par>
                          <p:cTn id="54" fill="hold">
                            <p:stCondLst>
                              <p:cond delay="4440"/>
                            </p:stCondLst>
                            <p:childTnLst>
                              <p:par>
                                <p:cTn id="55" presetID="26" presetClass="emph" presetSubtype="0" fill="hold" grpId="5" nodeType="afterEffect">
                                  <p:stCondLst>
                                    <p:cond delay="0"/>
                                  </p:stCondLst>
                                  <p:childTnLst>
                                    <p:animEffect transition="out" filter="fade">
                                      <p:cBhvr>
                                        <p:cTn id="56" dur="500" tmFilter="0, 0; .2, .5; .8, .5; 1, 0"/>
                                        <p:tgtEl>
                                          <p:spTgt spid="9"/>
                                        </p:tgtEl>
                                      </p:cBhvr>
                                    </p:animEffect>
                                    <p:animScale>
                                      <p:cBhvr>
                                        <p:cTn id="57" dur="250" autoRev="1" fill="hold"/>
                                        <p:tgtEl>
                                          <p:spTgt spid="9"/>
                                        </p:tgtEl>
                                      </p:cBhvr>
                                      <p:by x="105000" y="105000"/>
                                    </p:animScale>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15"/>
                                        </p:tgtEl>
                                        <p:attrNameLst>
                                          <p:attrName>style.visibility</p:attrName>
                                        </p:attrNameLst>
                                      </p:cBhvr>
                                      <p:to>
                                        <p:strVal val="visible"/>
                                      </p:to>
                                    </p:set>
                                    <p:anim calcmode="discrete" valueType="clr">
                                      <p:cBhvr override="childStyle">
                                        <p:cTn id="62"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15"/>
                                        </p:tgtEl>
                                        <p:attrNameLst>
                                          <p:attrName>fillcolor</p:attrName>
                                        </p:attrNameLst>
                                      </p:cBhvr>
                                      <p:tavLst>
                                        <p:tav tm="0">
                                          <p:val>
                                            <p:clrVal>
                                              <a:schemeClr val="accent2"/>
                                            </p:clrVal>
                                          </p:val>
                                        </p:tav>
                                        <p:tav tm="50000">
                                          <p:val>
                                            <p:clrVal>
                                              <a:schemeClr val="hlink"/>
                                            </p:clrVal>
                                          </p:val>
                                        </p:tav>
                                      </p:tavLst>
                                    </p:anim>
                                    <p:set>
                                      <p:cBhvr>
                                        <p:cTn id="64" dur="80"/>
                                        <p:tgtEl>
                                          <p:spTgt spid="15"/>
                                        </p:tgtEl>
                                        <p:attrNameLst>
                                          <p:attrName>fill.type</p:attrName>
                                        </p:attrNameLst>
                                      </p:cBhvr>
                                      <p:to>
                                        <p:strVal val="solid"/>
                                      </p:to>
                                    </p:set>
                                  </p:childTnLst>
                                </p:cTn>
                              </p:par>
                            </p:childTnLst>
                          </p:cTn>
                        </p:par>
                        <p:par>
                          <p:cTn id="65" fill="hold">
                            <p:stCondLst>
                              <p:cond delay="5080"/>
                            </p:stCondLst>
                            <p:childTnLst>
                              <p:par>
                                <p:cTn id="66" presetID="26" presetClass="emph" presetSubtype="0" fill="hold" grpId="3" nodeType="afterEffect">
                                  <p:stCondLst>
                                    <p:cond delay="0"/>
                                  </p:stCondLst>
                                  <p:childTnLst>
                                    <p:animEffect transition="out" filter="fade">
                                      <p:cBhvr>
                                        <p:cTn id="67" dur="500" tmFilter="0, 0; .2, .5; .8, .5; 1, 0"/>
                                        <p:tgtEl>
                                          <p:spTgt spid="10"/>
                                        </p:tgtEl>
                                      </p:cBhvr>
                                    </p:animEffect>
                                    <p:animScale>
                                      <p:cBhvr>
                                        <p:cTn id="68" dur="250" autoRev="1" fill="hold"/>
                                        <p:tgtEl>
                                          <p:spTgt spid="10"/>
                                        </p:tgtEl>
                                      </p:cBhvr>
                                      <p:by x="105000" y="105000"/>
                                    </p:animScale>
                                  </p:childTnLst>
                                </p:cTn>
                              </p:par>
                            </p:childTnLst>
                          </p:cTn>
                        </p:par>
                        <p:par>
                          <p:cTn id="69" fill="hold">
                            <p:stCondLst>
                              <p:cond delay="5580"/>
                            </p:stCondLst>
                            <p:childTnLst>
                              <p:par>
                                <p:cTn id="70" presetID="26" presetClass="emph" presetSubtype="0" fill="hold" grpId="4" nodeType="afterEffect">
                                  <p:stCondLst>
                                    <p:cond delay="0"/>
                                  </p:stCondLst>
                                  <p:childTnLst>
                                    <p:animEffect transition="out" filter="fade">
                                      <p:cBhvr>
                                        <p:cTn id="71" dur="500" tmFilter="0, 0; .2, .5; .8, .5; 1, 0"/>
                                        <p:tgtEl>
                                          <p:spTgt spid="10"/>
                                        </p:tgtEl>
                                      </p:cBhvr>
                                    </p:animEffect>
                                    <p:animScale>
                                      <p:cBhvr>
                                        <p:cTn id="72" dur="250" autoRev="1" fill="hold"/>
                                        <p:tgtEl>
                                          <p:spTgt spid="10"/>
                                        </p:tgtEl>
                                      </p:cBhvr>
                                      <p:by x="105000" y="105000"/>
                                    </p:animScale>
                                  </p:childTnLst>
                                </p:cTn>
                              </p:par>
                            </p:childTnLst>
                          </p:cTn>
                        </p:par>
                        <p:par>
                          <p:cTn id="73" fill="hold">
                            <p:stCondLst>
                              <p:cond delay="6080"/>
                            </p:stCondLst>
                            <p:childTnLst>
                              <p:par>
                                <p:cTn id="74" presetID="26" presetClass="emph" presetSubtype="0" fill="hold" grpId="5" nodeType="afterEffect">
                                  <p:stCondLst>
                                    <p:cond delay="0"/>
                                  </p:stCondLst>
                                  <p:childTnLst>
                                    <p:animEffect transition="out" filter="fade">
                                      <p:cBhvr>
                                        <p:cTn id="75" dur="500" tmFilter="0, 0; .2, .5; .8, .5; 1, 0"/>
                                        <p:tgtEl>
                                          <p:spTgt spid="10"/>
                                        </p:tgtEl>
                                      </p:cBhvr>
                                    </p:animEffect>
                                    <p:animScale>
                                      <p:cBhvr>
                                        <p:cTn id="76" dur="25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 grpId="2"/>
      <p:bldP spid="10" grpId="3"/>
      <p:bldP spid="10" grpId="4"/>
      <p:bldP spid="10" grpId="5"/>
      <p:bldP spid="12" grpId="0" animBg="1"/>
      <p:bldP spid="13" grpId="0"/>
      <p:bldP spid="9" grpId="0"/>
      <p:bldP spid="9" grpId="1"/>
      <p:bldP spid="9" grpId="2"/>
      <p:bldP spid="9" grpId="3"/>
      <p:bldP spid="9" grpId="4"/>
      <p:bldP spid="9" grpId="5"/>
      <p:bldP spid="14" grpId="0"/>
      <p:bldP spid="15"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16" name="TextBox 15"/>
          <p:cNvSpPr txBox="1"/>
          <p:nvPr/>
        </p:nvSpPr>
        <p:spPr>
          <a:xfrm>
            <a:off x="501346" y="2250299"/>
            <a:ext cx="8642654" cy="830997"/>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in this passage and elsewhere by </a:t>
            </a:r>
          </a:p>
          <a:p>
            <a:pPr algn="just"/>
            <a:r>
              <a:rPr lang="en-US" sz="2400" b="1" i="1" dirty="0" smtClean="0">
                <a:solidFill>
                  <a:srgbClr val="CCFFCC"/>
                </a:solidFill>
                <a:latin typeface="Cambria"/>
                <a:cs typeface="Cambria"/>
              </a:rPr>
              <a:t>	the same author? </a:t>
            </a:r>
            <a:endParaRPr lang="en-US" sz="2400" b="1" dirty="0">
              <a:solidFill>
                <a:srgbClr val="CCFFCC"/>
              </a:solidFill>
              <a:latin typeface="Cambria"/>
              <a:cs typeface="Cambria"/>
            </a:endParaRPr>
          </a:p>
        </p:txBody>
      </p:sp>
      <p:sp>
        <p:nvSpPr>
          <p:cNvPr id="17" name="Rectangle 16"/>
          <p:cNvSpPr/>
          <p:nvPr/>
        </p:nvSpPr>
        <p:spPr>
          <a:xfrm>
            <a:off x="786176" y="3081296"/>
            <a:ext cx="7971920" cy="1569660"/>
          </a:xfrm>
          <a:prstGeom prst="rect">
            <a:avLst/>
          </a:prstGeom>
        </p:spPr>
        <p:txBody>
          <a:bodyPr wrap="square">
            <a:spAutoFit/>
          </a:bodyPr>
          <a:lstStyle/>
          <a:p>
            <a:pPr algn="just"/>
            <a:r>
              <a:rPr lang="en-US" sz="2400" b="1" dirty="0" smtClean="0">
                <a:latin typeface="Cambria"/>
                <a:cs typeface="Cambria"/>
              </a:rPr>
              <a:t>LUKE 14:26 ~ </a:t>
            </a:r>
            <a:r>
              <a:rPr lang="en-US" sz="2400" b="1" i="1" dirty="0" smtClean="0">
                <a:latin typeface="Cambria"/>
                <a:cs typeface="Cambria"/>
              </a:rPr>
              <a:t>If anyone comes to Me and does not </a:t>
            </a:r>
            <a:r>
              <a:rPr lang="en-US" sz="2400" b="1" i="1" u="sng" dirty="0" smtClean="0">
                <a:solidFill>
                  <a:srgbClr val="FFFF00"/>
                </a:solidFill>
                <a:latin typeface="Cambria"/>
                <a:cs typeface="Cambria"/>
              </a:rPr>
              <a:t>hate</a:t>
            </a:r>
            <a:r>
              <a:rPr lang="en-US" sz="2400" b="1" i="1" dirty="0" smtClean="0">
                <a:latin typeface="Cambria"/>
                <a:cs typeface="Cambria"/>
              </a:rPr>
              <a:t> his father and mother, wife and children, brothers and sisters, yes, and his own life also, he cannot be My disciple.</a:t>
            </a:r>
            <a:endParaRPr lang="en-US" sz="2400" b="1" i="1" dirty="0">
              <a:latin typeface="Cambria"/>
              <a:cs typeface="Cambria"/>
            </a:endParaRPr>
          </a:p>
        </p:txBody>
      </p:sp>
      <p:sp>
        <p:nvSpPr>
          <p:cNvPr id="18" name="Rectangle 17"/>
          <p:cNvSpPr/>
          <p:nvPr/>
        </p:nvSpPr>
        <p:spPr>
          <a:xfrm>
            <a:off x="786176" y="4803356"/>
            <a:ext cx="7971920" cy="1569660"/>
          </a:xfrm>
          <a:prstGeom prst="rect">
            <a:avLst/>
          </a:prstGeom>
        </p:spPr>
        <p:txBody>
          <a:bodyPr wrap="square">
            <a:spAutoFit/>
          </a:bodyPr>
          <a:lstStyle/>
          <a:p>
            <a:pPr algn="just"/>
            <a:r>
              <a:rPr lang="en-US" sz="2400" b="1" dirty="0" smtClean="0">
                <a:latin typeface="Cambria"/>
                <a:cs typeface="Cambria"/>
              </a:rPr>
              <a:t>LUKE 16:13 ~ </a:t>
            </a:r>
            <a:r>
              <a:rPr lang="en-US" sz="2400" b="1" i="1" dirty="0" smtClean="0">
                <a:latin typeface="Cambria"/>
                <a:cs typeface="Cambria"/>
              </a:rPr>
              <a:t>No servant can serve two masters; for either he will </a:t>
            </a:r>
            <a:r>
              <a:rPr lang="en-US" sz="2400" b="1" i="1" u="sng" dirty="0" smtClean="0">
                <a:solidFill>
                  <a:srgbClr val="FFFF00"/>
                </a:solidFill>
                <a:latin typeface="Cambria"/>
                <a:cs typeface="Cambria"/>
              </a:rPr>
              <a:t>hate</a:t>
            </a:r>
            <a:r>
              <a:rPr lang="en-US" sz="2400" b="1" i="1" dirty="0" smtClean="0">
                <a:latin typeface="Cambria"/>
                <a:cs typeface="Cambria"/>
              </a:rPr>
              <a:t> the one and love the other, or else he will be loyal to the one and despise the other. You cannot serve God and mammon.”</a:t>
            </a:r>
            <a:endParaRPr lang="en-US" sz="2400" b="1" i="1" dirty="0">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6"/>
                                        </p:tgtEl>
                                        <p:attrNameLst>
                                          <p:attrName>style.visibility</p:attrName>
                                        </p:attrNameLst>
                                      </p:cBhvr>
                                      <p:to>
                                        <p:strVal val="visible"/>
                                      </p:to>
                                    </p:set>
                                    <p:anim calcmode="discrete" valueType="clr">
                                      <p:cBhvr override="childStyle">
                                        <p:cTn id="7"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
                                        </p:tgtEl>
                                        <p:attrNameLst>
                                          <p:attrName>fillcolor</p:attrName>
                                        </p:attrNameLst>
                                      </p:cBhvr>
                                      <p:tavLst>
                                        <p:tav tm="0">
                                          <p:val>
                                            <p:clrVal>
                                              <a:schemeClr val="accent2"/>
                                            </p:clrVal>
                                          </p:val>
                                        </p:tav>
                                        <p:tav tm="50000">
                                          <p:val>
                                            <p:clrVal>
                                              <a:schemeClr val="hlink"/>
                                            </p:clrVal>
                                          </p:val>
                                        </p:tav>
                                      </p:tavLst>
                                    </p:anim>
                                    <p:set>
                                      <p:cBhvr>
                                        <p:cTn id="9" dur="80"/>
                                        <p:tgtEl>
                                          <p:spTgt spid="1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20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16" name="TextBox 15"/>
          <p:cNvSpPr txBox="1"/>
          <p:nvPr/>
        </p:nvSpPr>
        <p:spPr>
          <a:xfrm>
            <a:off x="501346" y="2250299"/>
            <a:ext cx="8642654" cy="830997"/>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in this passage and elsewhere by </a:t>
            </a:r>
          </a:p>
          <a:p>
            <a:pPr algn="just"/>
            <a:r>
              <a:rPr lang="en-US" sz="2400" b="1" i="1" dirty="0" smtClean="0">
                <a:solidFill>
                  <a:srgbClr val="CCFFCC"/>
                </a:solidFill>
                <a:latin typeface="Cambria"/>
                <a:cs typeface="Cambria"/>
              </a:rPr>
              <a:t>	the same author? </a:t>
            </a:r>
            <a:endParaRPr lang="en-US" sz="2400" b="1" dirty="0">
              <a:solidFill>
                <a:srgbClr val="CCFFCC"/>
              </a:solidFill>
              <a:latin typeface="Cambria"/>
              <a:cs typeface="Cambria"/>
            </a:endParaRPr>
          </a:p>
        </p:txBody>
      </p:sp>
      <p:sp>
        <p:nvSpPr>
          <p:cNvPr id="17" name="Rectangle 16"/>
          <p:cNvSpPr/>
          <p:nvPr/>
        </p:nvSpPr>
        <p:spPr>
          <a:xfrm>
            <a:off x="786176" y="3081296"/>
            <a:ext cx="7971920" cy="1569660"/>
          </a:xfrm>
          <a:prstGeom prst="rect">
            <a:avLst/>
          </a:prstGeom>
        </p:spPr>
        <p:txBody>
          <a:bodyPr wrap="square">
            <a:spAutoFit/>
          </a:bodyPr>
          <a:lstStyle/>
          <a:p>
            <a:pPr algn="just"/>
            <a:r>
              <a:rPr lang="en-US" sz="2400" b="1" dirty="0" smtClean="0">
                <a:latin typeface="Cambria"/>
                <a:cs typeface="Cambria"/>
              </a:rPr>
              <a:t>LUKE 14:26 ~ </a:t>
            </a:r>
            <a:r>
              <a:rPr lang="en-US" sz="2400" b="1" i="1" dirty="0" smtClean="0">
                <a:latin typeface="Cambria"/>
                <a:cs typeface="Cambria"/>
              </a:rPr>
              <a:t>If anyone comes to Me and does not </a:t>
            </a:r>
            <a:r>
              <a:rPr lang="en-US" sz="2400" b="1" i="1" u="sng" dirty="0" smtClean="0">
                <a:solidFill>
                  <a:srgbClr val="FFFF00"/>
                </a:solidFill>
                <a:latin typeface="Cambria"/>
                <a:cs typeface="Cambria"/>
              </a:rPr>
              <a:t>hate</a:t>
            </a:r>
            <a:r>
              <a:rPr lang="en-US" sz="2400" b="1" i="1" dirty="0" smtClean="0">
                <a:latin typeface="Cambria"/>
                <a:cs typeface="Cambria"/>
              </a:rPr>
              <a:t> his father and mother, wife and children, brothers and sisters, yes, and his own life also, he cannot be My disciple.</a:t>
            </a:r>
            <a:endParaRPr lang="en-US" sz="2400" b="1" i="1" dirty="0">
              <a:latin typeface="Cambria"/>
              <a:cs typeface="Cambria"/>
            </a:endParaRPr>
          </a:p>
        </p:txBody>
      </p:sp>
      <p:sp>
        <p:nvSpPr>
          <p:cNvPr id="18" name="Rectangle 17"/>
          <p:cNvSpPr/>
          <p:nvPr/>
        </p:nvSpPr>
        <p:spPr>
          <a:xfrm>
            <a:off x="786176" y="4803356"/>
            <a:ext cx="7971920" cy="1569660"/>
          </a:xfrm>
          <a:prstGeom prst="rect">
            <a:avLst/>
          </a:prstGeom>
        </p:spPr>
        <p:txBody>
          <a:bodyPr wrap="square">
            <a:spAutoFit/>
          </a:bodyPr>
          <a:lstStyle/>
          <a:p>
            <a:pPr algn="just"/>
            <a:r>
              <a:rPr lang="en-US" sz="2400" b="1" dirty="0" smtClean="0">
                <a:latin typeface="Cambria"/>
                <a:cs typeface="Cambria"/>
              </a:rPr>
              <a:t>LUKE 16:13 ~ </a:t>
            </a:r>
            <a:r>
              <a:rPr lang="en-US" sz="2400" b="1" i="1" dirty="0" smtClean="0">
                <a:latin typeface="Cambria"/>
                <a:cs typeface="Cambria"/>
              </a:rPr>
              <a:t>No servant can serve two masters; for either he will </a:t>
            </a:r>
            <a:r>
              <a:rPr lang="en-US" sz="2400" b="1" i="1" u="sng" dirty="0" smtClean="0">
                <a:solidFill>
                  <a:srgbClr val="FFFF00"/>
                </a:solidFill>
                <a:latin typeface="Cambria"/>
                <a:cs typeface="Cambria"/>
              </a:rPr>
              <a:t>hate</a:t>
            </a:r>
            <a:r>
              <a:rPr lang="en-US" sz="2400" b="1" i="1" dirty="0" smtClean="0">
                <a:latin typeface="Cambria"/>
                <a:cs typeface="Cambria"/>
              </a:rPr>
              <a:t> the one and love the other, or else he will be loyal to the one and </a:t>
            </a:r>
            <a:r>
              <a:rPr lang="en-US" sz="2400" b="1" i="1" u="sng" dirty="0" smtClean="0">
                <a:solidFill>
                  <a:srgbClr val="FFFF00"/>
                </a:solidFill>
                <a:latin typeface="Cambria"/>
                <a:cs typeface="Cambria"/>
              </a:rPr>
              <a:t>despise</a:t>
            </a:r>
            <a:r>
              <a:rPr lang="en-US" sz="2400" b="1" i="1" dirty="0" smtClean="0">
                <a:latin typeface="Cambria"/>
                <a:cs typeface="Cambria"/>
              </a:rPr>
              <a:t> the other. You cannot serve God and mammon.”</a:t>
            </a:r>
            <a:endParaRPr lang="en-US" sz="2400" b="1" i="1" dirty="0">
              <a:latin typeface="Cambria"/>
              <a:cs typeface="Cambria"/>
            </a:endParaRPr>
          </a:p>
        </p:txBody>
      </p:sp>
      <p:sp>
        <p:nvSpPr>
          <p:cNvPr id="9" name="Rectangle 8"/>
          <p:cNvSpPr/>
          <p:nvPr/>
        </p:nvSpPr>
        <p:spPr>
          <a:xfrm>
            <a:off x="4322254" y="5913721"/>
            <a:ext cx="4572000" cy="830997"/>
          </a:xfrm>
          <a:prstGeom prst="rect">
            <a:avLst/>
          </a:prstGeom>
        </p:spPr>
        <p:txBody>
          <a:bodyPr>
            <a:spAutoFit/>
          </a:bodyPr>
          <a:lstStyle/>
          <a:p>
            <a:pPr algn="ctr"/>
            <a:r>
              <a:rPr lang="en-US" sz="2400" b="1" i="1" dirty="0" smtClean="0">
                <a:solidFill>
                  <a:srgbClr val="00FFC3"/>
                </a:solidFill>
                <a:latin typeface="Cambria"/>
                <a:cs typeface="Cambria"/>
              </a:rPr>
              <a:t>to contemn, despise, disdain, think little or nothing of</a:t>
            </a:r>
            <a:endParaRPr lang="en-US" sz="2400" b="1" i="1" dirty="0">
              <a:solidFill>
                <a:srgbClr val="00FFC3"/>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16" name="TextBox 15"/>
          <p:cNvSpPr txBox="1"/>
          <p:nvPr/>
        </p:nvSpPr>
        <p:spPr>
          <a:xfrm>
            <a:off x="501346" y="2250299"/>
            <a:ext cx="8642654" cy="830997"/>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in this passage and elsewhere by </a:t>
            </a:r>
          </a:p>
          <a:p>
            <a:pPr algn="just"/>
            <a:r>
              <a:rPr lang="en-US" sz="2400" b="1" i="1" dirty="0" smtClean="0">
                <a:solidFill>
                  <a:srgbClr val="CCFFCC"/>
                </a:solidFill>
                <a:latin typeface="Cambria"/>
                <a:cs typeface="Cambria"/>
              </a:rPr>
              <a:t>	the same author? </a:t>
            </a:r>
            <a:endParaRPr lang="en-US" sz="2400" b="1" dirty="0">
              <a:solidFill>
                <a:srgbClr val="CCFFCC"/>
              </a:solidFill>
              <a:latin typeface="Cambria"/>
              <a:cs typeface="Cambria"/>
            </a:endParaRPr>
          </a:p>
        </p:txBody>
      </p:sp>
      <p:sp>
        <p:nvSpPr>
          <p:cNvPr id="17" name="Rectangle 16"/>
          <p:cNvSpPr/>
          <p:nvPr/>
        </p:nvSpPr>
        <p:spPr>
          <a:xfrm>
            <a:off x="786176" y="3081296"/>
            <a:ext cx="7971920" cy="1569660"/>
          </a:xfrm>
          <a:prstGeom prst="rect">
            <a:avLst/>
          </a:prstGeom>
        </p:spPr>
        <p:txBody>
          <a:bodyPr wrap="square">
            <a:spAutoFit/>
          </a:bodyPr>
          <a:lstStyle/>
          <a:p>
            <a:pPr algn="just"/>
            <a:r>
              <a:rPr lang="en-US" sz="2400" b="1" dirty="0" smtClean="0">
                <a:latin typeface="Cambria"/>
                <a:cs typeface="Cambria"/>
              </a:rPr>
              <a:t>ISAIAH 9:6 ~</a:t>
            </a:r>
            <a:r>
              <a:rPr lang="en-US" sz="2400" b="1" i="1" dirty="0" smtClean="0">
                <a:latin typeface="Cambria"/>
                <a:cs typeface="Cambria"/>
              </a:rPr>
              <a:t> For unto us a Child is born, unto us a Son is given; and the government will be upon His shoulder. And His name will be called Wonderful, Counselor, </a:t>
            </a:r>
            <a:r>
              <a:rPr lang="en-US" sz="2400" b="1" i="1" u="sng" dirty="0" smtClean="0">
                <a:solidFill>
                  <a:srgbClr val="FFFF00"/>
                </a:solidFill>
                <a:latin typeface="Cambria"/>
                <a:cs typeface="Cambria"/>
              </a:rPr>
              <a:t>Mighty God</a:t>
            </a:r>
            <a:r>
              <a:rPr lang="en-US" sz="2400" b="1" i="1" dirty="0" smtClean="0">
                <a:latin typeface="Cambria"/>
                <a:cs typeface="Cambria"/>
              </a:rPr>
              <a:t>, Everlasting Father, Prince of Peace.</a:t>
            </a:r>
          </a:p>
        </p:txBody>
      </p:sp>
      <p:sp>
        <p:nvSpPr>
          <p:cNvPr id="18" name="Rectangle 17"/>
          <p:cNvSpPr/>
          <p:nvPr/>
        </p:nvSpPr>
        <p:spPr>
          <a:xfrm>
            <a:off x="786176" y="4803356"/>
            <a:ext cx="7971920" cy="830997"/>
          </a:xfrm>
          <a:prstGeom prst="rect">
            <a:avLst/>
          </a:prstGeom>
        </p:spPr>
        <p:txBody>
          <a:bodyPr wrap="square">
            <a:spAutoFit/>
          </a:bodyPr>
          <a:lstStyle/>
          <a:p>
            <a:pPr algn="just"/>
            <a:r>
              <a:rPr lang="en-US" sz="2400" b="1" dirty="0" smtClean="0">
                <a:latin typeface="Cambria"/>
                <a:cs typeface="Cambria"/>
              </a:rPr>
              <a:t>ISAIAH 10:21 </a:t>
            </a:r>
            <a:r>
              <a:rPr lang="en-US" sz="2400" b="1" i="1" dirty="0" smtClean="0">
                <a:latin typeface="Cambria"/>
                <a:cs typeface="Cambria"/>
              </a:rPr>
              <a:t>~ The remnant will return, the remnant of Jacob, to the </a:t>
            </a:r>
            <a:r>
              <a:rPr lang="en-US" sz="2400" b="1" i="1" u="sng" dirty="0" smtClean="0">
                <a:solidFill>
                  <a:srgbClr val="FFFF00"/>
                </a:solidFill>
                <a:latin typeface="Cambria"/>
                <a:cs typeface="Cambria"/>
              </a:rPr>
              <a:t>Mighty God</a:t>
            </a:r>
            <a:r>
              <a:rPr lang="en-US" sz="2400" b="1" i="1" dirty="0" smtClean="0">
                <a:latin typeface="Cambria"/>
                <a:cs typeface="Cambria"/>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16" name="TextBox 15"/>
          <p:cNvSpPr txBox="1"/>
          <p:nvPr/>
        </p:nvSpPr>
        <p:spPr>
          <a:xfrm>
            <a:off x="501346" y="2250299"/>
            <a:ext cx="8642654" cy="830997"/>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in this passage and elsewhere by </a:t>
            </a:r>
          </a:p>
          <a:p>
            <a:pPr algn="just"/>
            <a:r>
              <a:rPr lang="en-US" sz="2400" b="1" i="1" dirty="0" smtClean="0">
                <a:solidFill>
                  <a:srgbClr val="CCFFCC"/>
                </a:solidFill>
                <a:latin typeface="Cambria"/>
                <a:cs typeface="Cambria"/>
              </a:rPr>
              <a:t>	the same author? </a:t>
            </a:r>
            <a:endParaRPr lang="en-US" sz="2400" b="1" dirty="0">
              <a:solidFill>
                <a:srgbClr val="CCFFCC"/>
              </a:solidFill>
              <a:latin typeface="Cambria"/>
              <a:cs typeface="Cambria"/>
            </a:endParaRPr>
          </a:p>
        </p:txBody>
      </p:sp>
      <p:sp>
        <p:nvSpPr>
          <p:cNvPr id="9" name="TextBox 8"/>
          <p:cNvSpPr txBox="1"/>
          <p:nvPr/>
        </p:nvSpPr>
        <p:spPr>
          <a:xfrm>
            <a:off x="501346" y="2971483"/>
            <a:ext cx="864265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outside the Bible? </a:t>
            </a:r>
            <a:endParaRPr lang="en-US" sz="2400" b="1" dirty="0">
              <a:solidFill>
                <a:srgbClr val="CCFFCC"/>
              </a:solidFill>
              <a:latin typeface="Cambria"/>
              <a:cs typeface="Cambria"/>
            </a:endParaRPr>
          </a:p>
        </p:txBody>
      </p:sp>
      <p:sp>
        <p:nvSpPr>
          <p:cNvPr id="10" name="TextBox 9"/>
          <p:cNvSpPr txBox="1"/>
          <p:nvPr/>
        </p:nvSpPr>
        <p:spPr>
          <a:xfrm>
            <a:off x="501346" y="3354715"/>
            <a:ext cx="864265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does the rest of the Bible say about this matter? </a:t>
            </a:r>
            <a:endParaRPr lang="en-US" sz="2400" b="1" dirty="0">
              <a:solidFill>
                <a:srgbClr val="CCFFCC"/>
              </a:solidFill>
              <a:latin typeface="Cambria"/>
              <a:cs typeface="Cambria"/>
            </a:endParaRPr>
          </a:p>
        </p:txBody>
      </p:sp>
      <p:sp>
        <p:nvSpPr>
          <p:cNvPr id="11" name="TextBox 10"/>
          <p:cNvSpPr txBox="1"/>
          <p:nvPr/>
        </p:nvSpPr>
        <p:spPr>
          <a:xfrm>
            <a:off x="829775" y="3816380"/>
            <a:ext cx="253995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1 KINGS 17:1</a:t>
            </a:r>
            <a:endParaRPr lang="en-US" sz="2400" b="1" dirty="0">
              <a:solidFill>
                <a:srgbClr val="FFFF00"/>
              </a:solidFill>
              <a:latin typeface="Cambria"/>
              <a:cs typeface="Cambria"/>
            </a:endParaRPr>
          </a:p>
        </p:txBody>
      </p:sp>
      <p:sp>
        <p:nvSpPr>
          <p:cNvPr id="12" name="TextBox 11"/>
          <p:cNvSpPr txBox="1"/>
          <p:nvPr/>
        </p:nvSpPr>
        <p:spPr>
          <a:xfrm>
            <a:off x="6401249" y="3816380"/>
            <a:ext cx="1798521"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JAMES 5:17</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9"/>
                                        </p:tgtEl>
                                        <p:attrNameLst>
                                          <p:attrName>style.visibility</p:attrName>
                                        </p:attrNameLst>
                                      </p:cBhvr>
                                      <p:to>
                                        <p:strVal val="visible"/>
                                      </p:to>
                                    </p:set>
                                    <p:anim calcmode="discrete" valueType="clr">
                                      <p:cBhvr override="childStyle">
                                        <p:cTn id="7"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
                                        </p:tgtEl>
                                        <p:attrNameLst>
                                          <p:attrName>fillcolor</p:attrName>
                                        </p:attrNameLst>
                                      </p:cBhvr>
                                      <p:tavLst>
                                        <p:tav tm="0">
                                          <p:val>
                                            <p:clrVal>
                                              <a:schemeClr val="accent2"/>
                                            </p:clrVal>
                                          </p:val>
                                        </p:tav>
                                        <p:tav tm="50000">
                                          <p:val>
                                            <p:clrVal>
                                              <a:schemeClr val="hlink"/>
                                            </p:clrVal>
                                          </p:val>
                                        </p:tav>
                                      </p:tavLst>
                                    </p:anim>
                                    <p:set>
                                      <p:cBhvr>
                                        <p:cTn id="9" dur="80"/>
                                        <p:tgtEl>
                                          <p:spTgt spid="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0"/>
                                        </p:tgtEl>
                                        <p:attrNameLst>
                                          <p:attrName>style.visibility</p:attrName>
                                        </p:attrNameLst>
                                      </p:cBhvr>
                                      <p:to>
                                        <p:strVal val="visible"/>
                                      </p:to>
                                    </p:set>
                                    <p:anim calcmode="discrete" valueType="clr">
                                      <p:cBhvr override="childStyle">
                                        <p:cTn id="14"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0"/>
                                        </p:tgtEl>
                                        <p:attrNameLst>
                                          <p:attrName>fillcolor</p:attrName>
                                        </p:attrNameLst>
                                      </p:cBhvr>
                                      <p:tavLst>
                                        <p:tav tm="0">
                                          <p:val>
                                            <p:clrVal>
                                              <a:schemeClr val="accent2"/>
                                            </p:clrVal>
                                          </p:val>
                                        </p:tav>
                                        <p:tav tm="50000">
                                          <p:val>
                                            <p:clrVal>
                                              <a:schemeClr val="hlink"/>
                                            </p:clrVal>
                                          </p:val>
                                        </p:tav>
                                      </p:tavLst>
                                    </p:anim>
                                    <p:set>
                                      <p:cBhvr>
                                        <p:cTn id="16" dur="80"/>
                                        <p:tgtEl>
                                          <p:spTgt spid="10"/>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2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16" name="TextBox 15"/>
          <p:cNvSpPr txBox="1"/>
          <p:nvPr/>
        </p:nvSpPr>
        <p:spPr>
          <a:xfrm>
            <a:off x="501346" y="2250299"/>
            <a:ext cx="8642654" cy="830997"/>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in this passage and elsewhere by </a:t>
            </a:r>
          </a:p>
          <a:p>
            <a:pPr algn="just"/>
            <a:r>
              <a:rPr lang="en-US" sz="2400" b="1" i="1" dirty="0" smtClean="0">
                <a:solidFill>
                  <a:srgbClr val="CCFFCC"/>
                </a:solidFill>
                <a:latin typeface="Cambria"/>
                <a:cs typeface="Cambria"/>
              </a:rPr>
              <a:t>	the same author? </a:t>
            </a:r>
            <a:endParaRPr lang="en-US" sz="2400" b="1" dirty="0">
              <a:solidFill>
                <a:srgbClr val="CCFFCC"/>
              </a:solidFill>
              <a:latin typeface="Cambria"/>
              <a:cs typeface="Cambria"/>
            </a:endParaRPr>
          </a:p>
        </p:txBody>
      </p:sp>
      <p:sp>
        <p:nvSpPr>
          <p:cNvPr id="9" name="TextBox 8"/>
          <p:cNvSpPr txBox="1"/>
          <p:nvPr/>
        </p:nvSpPr>
        <p:spPr>
          <a:xfrm>
            <a:off x="501346" y="2971483"/>
            <a:ext cx="864265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How are the words used outside the Bible? </a:t>
            </a:r>
            <a:endParaRPr lang="en-US" sz="2400" b="1" dirty="0">
              <a:solidFill>
                <a:srgbClr val="CCFFCC"/>
              </a:solidFill>
              <a:latin typeface="Cambria"/>
              <a:cs typeface="Cambria"/>
            </a:endParaRPr>
          </a:p>
        </p:txBody>
      </p:sp>
      <p:sp>
        <p:nvSpPr>
          <p:cNvPr id="10" name="TextBox 9"/>
          <p:cNvSpPr txBox="1"/>
          <p:nvPr/>
        </p:nvSpPr>
        <p:spPr>
          <a:xfrm>
            <a:off x="501346" y="3354715"/>
            <a:ext cx="864265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does the rest of the Bible say about this matter? </a:t>
            </a:r>
            <a:endParaRPr lang="en-US" sz="2400" b="1" dirty="0">
              <a:solidFill>
                <a:srgbClr val="CCFFCC"/>
              </a:solidFill>
              <a:latin typeface="Cambria"/>
              <a:cs typeface="Cambria"/>
            </a:endParaRPr>
          </a:p>
        </p:txBody>
      </p:sp>
      <p:sp>
        <p:nvSpPr>
          <p:cNvPr id="13" name="TextBox 12"/>
          <p:cNvSpPr txBox="1"/>
          <p:nvPr/>
        </p:nvSpPr>
        <p:spPr>
          <a:xfrm>
            <a:off x="501346" y="3750686"/>
            <a:ext cx="864265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do the commentaries say? </a:t>
            </a:r>
            <a:endParaRPr lang="en-US" sz="2400" b="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3"/>
                                        </p:tgtEl>
                                        <p:attrNameLst>
                                          <p:attrName>style.visibility</p:attrName>
                                        </p:attrNameLst>
                                      </p:cBhvr>
                                      <p:to>
                                        <p:strVal val="visible"/>
                                      </p:to>
                                    </p:set>
                                    <p:anim calcmode="discrete" valueType="clr">
                                      <p:cBhvr override="childStyle">
                                        <p:cTn id="7"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
                                        </p:tgtEl>
                                        <p:attrNameLst>
                                          <p:attrName>fillcolor</p:attrName>
                                        </p:attrNameLst>
                                      </p:cBhvr>
                                      <p:tavLst>
                                        <p:tav tm="0">
                                          <p:val>
                                            <p:clrVal>
                                              <a:schemeClr val="accent2"/>
                                            </p:clrVal>
                                          </p:val>
                                        </p:tav>
                                        <p:tav tm="50000">
                                          <p:val>
                                            <p:clrVal>
                                              <a:schemeClr val="hlink"/>
                                            </p:clrVal>
                                          </p:val>
                                        </p:tav>
                                      </p:tavLst>
                                    </p:anim>
                                    <p:set>
                                      <p:cBhvr>
                                        <p:cTn id="9"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20-09-13 at 6.37.38 AM.png"/>
          <p:cNvPicPr>
            <a:picLocks noChangeAspect="1"/>
          </p:cNvPicPr>
          <p:nvPr/>
        </p:nvPicPr>
        <p:blipFill>
          <a:blip r:embed="rId2"/>
          <a:stretch>
            <a:fillRect/>
          </a:stretch>
        </p:blipFill>
        <p:spPr>
          <a:xfrm>
            <a:off x="2066637" y="1166610"/>
            <a:ext cx="5022272" cy="451440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4.	Are we dealing with figures of speech?</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a </a:t>
            </a:r>
            <a:r>
              <a:rPr lang="en-US" sz="2400" b="1" i="1" u="sng" dirty="0" smtClean="0">
                <a:solidFill>
                  <a:srgbClr val="CCFFCC"/>
                </a:solidFill>
                <a:latin typeface="Cambria"/>
                <a:cs typeface="Cambria"/>
              </a:rPr>
              <a:t>simile</a:t>
            </a:r>
            <a:r>
              <a:rPr lang="en-US" sz="2400" b="1" i="1" dirty="0" smtClean="0">
                <a:solidFill>
                  <a:srgbClr val="CCFFCC"/>
                </a:solidFill>
                <a:latin typeface="Cambria"/>
                <a:cs typeface="Cambria"/>
              </a:rPr>
              <a:t>?</a:t>
            </a:r>
            <a:endParaRPr lang="en-US" sz="2400" b="1" dirty="0">
              <a:solidFill>
                <a:srgbClr val="CCFFCC"/>
              </a:solidFill>
              <a:latin typeface="Cambria"/>
              <a:cs typeface="Cambria"/>
            </a:endParaRPr>
          </a:p>
        </p:txBody>
      </p:sp>
      <p:sp>
        <p:nvSpPr>
          <p:cNvPr id="8" name="TextBox 7"/>
          <p:cNvSpPr txBox="1"/>
          <p:nvPr/>
        </p:nvSpPr>
        <p:spPr>
          <a:xfrm>
            <a:off x="799072" y="1932761"/>
            <a:ext cx="8210820" cy="1200328"/>
          </a:xfrm>
          <a:prstGeom prst="rect">
            <a:avLst/>
          </a:prstGeom>
          <a:noFill/>
        </p:spPr>
        <p:txBody>
          <a:bodyPr wrap="square" rtlCol="0">
            <a:spAutoFit/>
          </a:bodyPr>
          <a:lstStyle/>
          <a:p>
            <a:pPr algn="just"/>
            <a:r>
              <a:rPr lang="en-US" sz="2400" b="1" dirty="0" smtClean="0">
                <a:latin typeface="Cambria"/>
                <a:cs typeface="Cambria"/>
              </a:rPr>
              <a:t>1 PETER 5:8 ~ </a:t>
            </a:r>
            <a:r>
              <a:rPr lang="en-US" sz="2400" b="1" i="1" dirty="0" smtClean="0">
                <a:latin typeface="Cambria"/>
                <a:cs typeface="Cambria"/>
              </a:rPr>
              <a:t>Be sober, be vigilant; because your adversary the devil walks about </a:t>
            </a:r>
            <a:r>
              <a:rPr lang="en-US" sz="2400" b="1" i="1" u="sng" dirty="0" smtClean="0">
                <a:solidFill>
                  <a:srgbClr val="FFFF00"/>
                </a:solidFill>
                <a:latin typeface="Cambria"/>
                <a:cs typeface="Cambria"/>
              </a:rPr>
              <a:t>like a roaring lion</a:t>
            </a:r>
            <a:r>
              <a:rPr lang="en-US" sz="2400" b="1" i="1" dirty="0" smtClean="0">
                <a:latin typeface="Cambria"/>
                <a:cs typeface="Cambria"/>
              </a:rPr>
              <a:t>, seeking whom he may devour.</a:t>
            </a:r>
            <a:endParaRPr lang="en-US" sz="2400" b="1" i="1" dirty="0">
              <a:latin typeface="Cambria"/>
              <a:cs typeface="Cambria"/>
            </a:endParaRPr>
          </a:p>
        </p:txBody>
      </p:sp>
      <p:sp>
        <p:nvSpPr>
          <p:cNvPr id="6" name="TextBox 5"/>
          <p:cNvSpPr txBox="1"/>
          <p:nvPr/>
        </p:nvSpPr>
        <p:spPr>
          <a:xfrm>
            <a:off x="799072" y="3285489"/>
            <a:ext cx="8210820" cy="830997"/>
          </a:xfrm>
          <a:prstGeom prst="rect">
            <a:avLst/>
          </a:prstGeom>
          <a:noFill/>
        </p:spPr>
        <p:txBody>
          <a:bodyPr wrap="square" rtlCol="0">
            <a:spAutoFit/>
          </a:bodyPr>
          <a:lstStyle/>
          <a:p>
            <a:pPr algn="just"/>
            <a:r>
              <a:rPr lang="en-US" sz="2400" b="1" dirty="0" smtClean="0">
                <a:latin typeface="Cambria"/>
                <a:cs typeface="Cambria"/>
              </a:rPr>
              <a:t>PSALM 92:12 ~ </a:t>
            </a:r>
            <a:r>
              <a:rPr lang="en-US" sz="2400" b="1" i="1" dirty="0" smtClean="0">
                <a:latin typeface="Cambria"/>
                <a:cs typeface="Cambria"/>
              </a:rPr>
              <a:t>The righteous shall flourish </a:t>
            </a:r>
            <a:r>
              <a:rPr lang="en-US" sz="2400" b="1" i="1" u="sng" dirty="0" smtClean="0">
                <a:solidFill>
                  <a:srgbClr val="FFFF00"/>
                </a:solidFill>
                <a:latin typeface="Cambria"/>
                <a:cs typeface="Cambria"/>
              </a:rPr>
              <a:t>like a palm tree</a:t>
            </a:r>
            <a:r>
              <a:rPr lang="en-US" sz="2400" b="1" i="1" dirty="0" smtClean="0">
                <a:latin typeface="Cambria"/>
                <a:cs typeface="Cambria"/>
              </a:rPr>
              <a:t>, he shall grow </a:t>
            </a:r>
            <a:r>
              <a:rPr lang="en-US" sz="2400" b="1" i="1" u="sng" dirty="0" smtClean="0">
                <a:solidFill>
                  <a:srgbClr val="FFFF00"/>
                </a:solidFill>
                <a:latin typeface="Cambria"/>
                <a:cs typeface="Cambria"/>
              </a:rPr>
              <a:t>like a cedar in Lebanon</a:t>
            </a:r>
            <a:r>
              <a:rPr lang="en-US" sz="2400" b="1" i="1" dirty="0" smtClean="0">
                <a:latin typeface="Cambria"/>
                <a:cs typeface="Cambria"/>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
                                        </p:tgtEl>
                                        <p:attrNameLst>
                                          <p:attrName>style.visibility</p:attrName>
                                        </p:attrNameLst>
                                      </p:cBhvr>
                                      <p:to>
                                        <p:strVal val="visible"/>
                                      </p:to>
                                    </p:set>
                                    <p:anim calcmode="discrete" valueType="clr">
                                      <p:cBhvr override="childStyle">
                                        <p:cTn id="14"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
                                        </p:tgtEl>
                                        <p:attrNameLst>
                                          <p:attrName>fillcolor</p:attrName>
                                        </p:attrNameLst>
                                      </p:cBhvr>
                                      <p:tavLst>
                                        <p:tav tm="0">
                                          <p:val>
                                            <p:clrVal>
                                              <a:schemeClr val="accent2"/>
                                            </p:clrVal>
                                          </p:val>
                                        </p:tav>
                                        <p:tav tm="50000">
                                          <p:val>
                                            <p:clrVal>
                                              <a:schemeClr val="hlink"/>
                                            </p:clrVal>
                                          </p:val>
                                        </p:tav>
                                      </p:tavLst>
                                    </p:anim>
                                    <p:set>
                                      <p:cBhvr>
                                        <p:cTn id="16" dur="80"/>
                                        <p:tgtEl>
                                          <p:spTgt spid="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6"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4.	Are we dealing with figures of speech?</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a </a:t>
            </a:r>
            <a:r>
              <a:rPr lang="en-US" sz="2400" b="1" i="1" u="sng" dirty="0" smtClean="0">
                <a:solidFill>
                  <a:srgbClr val="CCFFCC"/>
                </a:solidFill>
                <a:latin typeface="Cambria"/>
                <a:cs typeface="Cambria"/>
              </a:rPr>
              <a:t>simile</a:t>
            </a:r>
            <a:r>
              <a:rPr lang="en-US" sz="2400" b="1" i="1" dirty="0" smtClean="0">
                <a:solidFill>
                  <a:srgbClr val="CCFFCC"/>
                </a:solidFill>
                <a:latin typeface="Cambria"/>
                <a:cs typeface="Cambria"/>
              </a:rPr>
              <a:t>?</a:t>
            </a:r>
            <a:endParaRPr lang="en-US" sz="2400" b="1" dirty="0">
              <a:solidFill>
                <a:srgbClr val="CCFFCC"/>
              </a:solidFill>
              <a:latin typeface="Cambria"/>
              <a:cs typeface="Cambria"/>
            </a:endParaRPr>
          </a:p>
        </p:txBody>
      </p:sp>
      <p:sp>
        <p:nvSpPr>
          <p:cNvPr id="8" name="TextBox 7"/>
          <p:cNvSpPr txBox="1"/>
          <p:nvPr/>
        </p:nvSpPr>
        <p:spPr>
          <a:xfrm>
            <a:off x="799072" y="2315993"/>
            <a:ext cx="8210820" cy="1200328"/>
          </a:xfrm>
          <a:prstGeom prst="rect">
            <a:avLst/>
          </a:prstGeom>
          <a:noFill/>
        </p:spPr>
        <p:txBody>
          <a:bodyPr wrap="square" rtlCol="0">
            <a:spAutoFit/>
          </a:bodyPr>
          <a:lstStyle/>
          <a:p>
            <a:pPr algn="just"/>
            <a:r>
              <a:rPr lang="en-US" sz="2400" b="1" dirty="0" smtClean="0">
                <a:latin typeface="Cambria"/>
                <a:cs typeface="Cambria"/>
              </a:rPr>
              <a:t>LUKE 13:32 ~ </a:t>
            </a:r>
            <a:r>
              <a:rPr lang="en-US" sz="2400" b="1" i="1" dirty="0" smtClean="0">
                <a:latin typeface="Cambria"/>
                <a:cs typeface="Cambria"/>
              </a:rPr>
              <a:t>And He said to them, “Go, </a:t>
            </a:r>
            <a:r>
              <a:rPr lang="en-US" sz="2400" b="1" i="1" u="sng" dirty="0" smtClean="0">
                <a:solidFill>
                  <a:srgbClr val="FFFF00"/>
                </a:solidFill>
                <a:latin typeface="Cambria"/>
                <a:cs typeface="Cambria"/>
              </a:rPr>
              <a:t>tell that fox</a:t>
            </a:r>
            <a:r>
              <a:rPr lang="en-US" sz="2400" b="1" i="1" dirty="0" smtClean="0">
                <a:latin typeface="Cambria"/>
                <a:cs typeface="Cambria"/>
              </a:rPr>
              <a:t>, ‘Behold, I cast out demons and perform cures today and tomorrow, and the third day I shall be perfected.’</a:t>
            </a:r>
            <a:endParaRPr lang="en-US" sz="2400" b="1" i="1" dirty="0">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a </a:t>
            </a:r>
            <a:r>
              <a:rPr lang="en-US" sz="2400" b="1" i="1" u="sng" dirty="0" smtClean="0">
                <a:solidFill>
                  <a:srgbClr val="CCFFCC"/>
                </a:solidFill>
                <a:latin typeface="Cambria"/>
                <a:cs typeface="Cambria"/>
              </a:rPr>
              <a:t>metaphor</a:t>
            </a:r>
            <a:r>
              <a:rPr lang="en-US" sz="2400" b="1" i="1" dirty="0" smtClean="0">
                <a:solidFill>
                  <a:srgbClr val="CCFFCC"/>
                </a:solidFill>
                <a:latin typeface="Cambria"/>
                <a:cs typeface="Cambria"/>
              </a:rPr>
              <a:t>?</a:t>
            </a:r>
            <a:endParaRPr lang="en-US" sz="2400" b="1" dirty="0">
              <a:solidFill>
                <a:srgbClr val="CCFFCC"/>
              </a:solidFill>
              <a:latin typeface="Cambria"/>
              <a:cs typeface="Cambria"/>
            </a:endParaRPr>
          </a:p>
        </p:txBody>
      </p:sp>
      <p:sp>
        <p:nvSpPr>
          <p:cNvPr id="10" name="Rectangle 9"/>
          <p:cNvSpPr/>
          <p:nvPr/>
        </p:nvSpPr>
        <p:spPr>
          <a:xfrm>
            <a:off x="799072" y="3516321"/>
            <a:ext cx="8079448" cy="1200328"/>
          </a:xfrm>
          <a:prstGeom prst="rect">
            <a:avLst/>
          </a:prstGeom>
        </p:spPr>
        <p:txBody>
          <a:bodyPr wrap="square">
            <a:spAutoFit/>
          </a:bodyPr>
          <a:lstStyle/>
          <a:p>
            <a:pPr algn="just"/>
            <a:r>
              <a:rPr lang="en-US" sz="2400" b="1" dirty="0" smtClean="0">
                <a:latin typeface="Cambria"/>
                <a:cs typeface="Cambria"/>
              </a:rPr>
              <a:t>PSALM 18:2 ~ </a:t>
            </a:r>
            <a:r>
              <a:rPr lang="en-US" sz="2400" b="1" i="1" dirty="0" smtClean="0">
                <a:latin typeface="Cambria"/>
                <a:cs typeface="Cambria"/>
              </a:rPr>
              <a:t>The Lord is </a:t>
            </a:r>
            <a:r>
              <a:rPr lang="en-US" sz="2400" b="1" i="1" u="sng" dirty="0" smtClean="0">
                <a:solidFill>
                  <a:srgbClr val="FFFF00"/>
                </a:solidFill>
                <a:latin typeface="Cambria"/>
                <a:cs typeface="Cambria"/>
              </a:rPr>
              <a:t>my rock</a:t>
            </a:r>
            <a:r>
              <a:rPr lang="en-US" sz="2400" b="1" i="1" dirty="0" smtClean="0">
                <a:latin typeface="Cambria"/>
                <a:cs typeface="Cambria"/>
              </a:rPr>
              <a:t> and </a:t>
            </a:r>
            <a:r>
              <a:rPr lang="en-US" sz="2400" b="1" i="1" u="sng" dirty="0" smtClean="0">
                <a:solidFill>
                  <a:srgbClr val="FFFF00"/>
                </a:solidFill>
                <a:latin typeface="Cambria"/>
                <a:cs typeface="Cambria"/>
              </a:rPr>
              <a:t>my fortress</a:t>
            </a:r>
            <a:r>
              <a:rPr lang="en-US" sz="2400" b="1" i="1" dirty="0" smtClean="0">
                <a:latin typeface="Cambria"/>
                <a:cs typeface="Cambria"/>
              </a:rPr>
              <a:t> and my deliverer; My God, </a:t>
            </a:r>
            <a:r>
              <a:rPr lang="en-US" sz="2400" b="1" i="1" u="sng" dirty="0" smtClean="0">
                <a:solidFill>
                  <a:srgbClr val="FFFF00"/>
                </a:solidFill>
                <a:latin typeface="Cambria"/>
                <a:cs typeface="Cambria"/>
              </a:rPr>
              <a:t>my strength</a:t>
            </a:r>
            <a:r>
              <a:rPr lang="en-US" sz="2400" b="1" i="1" dirty="0" smtClean="0">
                <a:latin typeface="Cambria"/>
                <a:cs typeface="Cambria"/>
              </a:rPr>
              <a:t>, in whom I will trust; </a:t>
            </a:r>
            <a:r>
              <a:rPr lang="en-US" sz="2400" b="1" i="1" u="sng" dirty="0" smtClean="0">
                <a:solidFill>
                  <a:srgbClr val="FFFF00"/>
                </a:solidFill>
                <a:latin typeface="Cambria"/>
                <a:cs typeface="Cambria"/>
              </a:rPr>
              <a:t>My shield and the horn of my salvation</a:t>
            </a:r>
            <a:r>
              <a:rPr lang="en-US" sz="2400" b="1" i="1" dirty="0" smtClean="0">
                <a:latin typeface="Cambria"/>
                <a:cs typeface="Cambria"/>
              </a:rPr>
              <a:t>, </a:t>
            </a:r>
            <a:r>
              <a:rPr lang="en-US" sz="2400" b="1" i="1" u="sng" dirty="0" smtClean="0">
                <a:solidFill>
                  <a:srgbClr val="FFFF00"/>
                </a:solidFill>
                <a:latin typeface="Cambria"/>
                <a:cs typeface="Cambria"/>
              </a:rPr>
              <a:t>my stronghold</a:t>
            </a:r>
            <a:r>
              <a:rPr lang="en-US" sz="2400" b="1" i="1" u="sng" dirty="0" smtClean="0">
                <a:latin typeface="Cambria"/>
                <a:cs typeface="Cambria"/>
              </a:rPr>
              <a:t>.</a:t>
            </a:r>
          </a:p>
        </p:txBody>
      </p:sp>
      <p:sp>
        <p:nvSpPr>
          <p:cNvPr id="9" name="Rectangle 8"/>
          <p:cNvSpPr/>
          <p:nvPr/>
        </p:nvSpPr>
        <p:spPr>
          <a:xfrm>
            <a:off x="1749143" y="5408665"/>
            <a:ext cx="5758448" cy="101823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cap="small" dirty="0" smtClean="0">
                <a:solidFill>
                  <a:schemeClr val="bg1"/>
                </a:solidFill>
                <a:latin typeface="Cambria"/>
                <a:cs typeface="Cambria"/>
              </a:rPr>
              <a:t>** </a:t>
            </a:r>
            <a:r>
              <a:rPr lang="en-US" sz="2400" b="1" i="1" cap="small" dirty="0" smtClean="0">
                <a:solidFill>
                  <a:schemeClr val="bg1"/>
                </a:solidFill>
                <a:latin typeface="Cambria"/>
                <a:cs typeface="Cambria"/>
              </a:rPr>
              <a:t>Some Exercises </a:t>
            </a:r>
            <a:r>
              <a:rPr lang="en-US" sz="2400" b="1" cap="small" dirty="0" smtClean="0">
                <a:solidFill>
                  <a:schemeClr val="bg1"/>
                </a:solidFill>
                <a:latin typeface="Cambria"/>
                <a:cs typeface="Cambria"/>
              </a:rPr>
              <a:t>**</a:t>
            </a:r>
            <a:endParaRPr lang="en-US" sz="2400" b="1" cap="small" dirty="0">
              <a:solidFill>
                <a:schemeClr val="bg1"/>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anim calcmode="discrete" valueType="clr">
                                      <p:cBhvr override="childStyle">
                                        <p:cTn id="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
                                        </p:tgtEl>
                                        <p:attrNameLst>
                                          <p:attrName>fillcolor</p:attrName>
                                        </p:attrNameLst>
                                      </p:cBhvr>
                                      <p:tavLst>
                                        <p:tav tm="0">
                                          <p:val>
                                            <p:clrVal>
                                              <a:schemeClr val="accent2"/>
                                            </p:clrVal>
                                          </p:val>
                                        </p:tav>
                                        <p:tav tm="50000">
                                          <p:val>
                                            <p:clrVal>
                                              <a:schemeClr val="hlink"/>
                                            </p:clrVal>
                                          </p:val>
                                        </p:tav>
                                      </p:tavLst>
                                    </p:anim>
                                    <p:set>
                                      <p:cBhvr>
                                        <p:cTn id="9" dur="80"/>
                                        <p:tgtEl>
                                          <p:spTgt spid="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fltVal val="0"/>
                                          </p:val>
                                        </p:tav>
                                        <p:tav tm="100000">
                                          <p:val>
                                            <p:strVal val="#ppt_h"/>
                                          </p:val>
                                        </p:tav>
                                      </p:tavLst>
                                    </p:anim>
                                    <p:animEffect transition="in" filter="fade">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P spid="10" grpId="0"/>
      <p:bldP spid="9" grpId="0" animBg="1"/>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What Kind Of Passage Is This?</a:t>
            </a:r>
            <a:endParaRPr lang="en-US" sz="2400" b="1" dirty="0">
              <a:latin typeface="Cambria"/>
              <a:cs typeface="Cambria"/>
            </a:endParaRPr>
          </a:p>
        </p:txBody>
      </p:sp>
      <p:sp>
        <p:nvSpPr>
          <p:cNvPr id="6" name="TextBox 5"/>
          <p:cNvSpPr txBox="1"/>
          <p:nvPr/>
        </p:nvSpPr>
        <p:spPr>
          <a:xfrm>
            <a:off x="501346" y="1447408"/>
            <a:ext cx="4155604" cy="461665"/>
          </a:xfrm>
          <a:prstGeom prst="rect">
            <a:avLst/>
          </a:prstGeom>
          <a:noFill/>
        </p:spPr>
        <p:txBody>
          <a:bodyPr wrap="square" rtlCol="0">
            <a:spAutoFit/>
          </a:bodyPr>
          <a:lstStyle/>
          <a:p>
            <a:pPr algn="just"/>
            <a:r>
              <a:rPr lang="en-US" sz="2400" b="1" dirty="0" smtClean="0">
                <a:latin typeface="Cambria"/>
                <a:cs typeface="Cambria"/>
              </a:rPr>
              <a:t>(Type of literature – genre)</a:t>
            </a:r>
            <a:endParaRPr lang="en-US" sz="2400" b="1" dirty="0">
              <a:latin typeface="Cambria"/>
              <a:cs typeface="Cambria"/>
            </a:endParaRPr>
          </a:p>
        </p:txBody>
      </p:sp>
      <p:sp>
        <p:nvSpPr>
          <p:cNvPr id="8" name="TextBox 7"/>
          <p:cNvSpPr txBox="1"/>
          <p:nvPr/>
        </p:nvSpPr>
        <p:spPr>
          <a:xfrm>
            <a:off x="501346" y="1909073"/>
            <a:ext cx="415560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history?</a:t>
            </a:r>
            <a:endParaRPr lang="en-US" sz="2400" b="1" dirty="0">
              <a:solidFill>
                <a:srgbClr val="CCFFCC"/>
              </a:solidFill>
              <a:latin typeface="Cambria"/>
              <a:cs typeface="Cambria"/>
            </a:endParaRPr>
          </a:p>
        </p:txBody>
      </p:sp>
      <p:sp>
        <p:nvSpPr>
          <p:cNvPr id="15" name="TextBox 14"/>
          <p:cNvSpPr txBox="1"/>
          <p:nvPr/>
        </p:nvSpPr>
        <p:spPr>
          <a:xfrm>
            <a:off x="501346" y="2292305"/>
            <a:ext cx="2135503"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poetry?</a:t>
            </a:r>
            <a:endParaRPr lang="en-US" sz="2400" b="1" dirty="0">
              <a:solidFill>
                <a:srgbClr val="CCFFCC"/>
              </a:solidFill>
              <a:latin typeface="Cambria"/>
              <a:cs typeface="Cambria"/>
            </a:endParaRPr>
          </a:p>
        </p:txBody>
      </p:sp>
      <p:sp>
        <p:nvSpPr>
          <p:cNvPr id="16" name="TextBox 15"/>
          <p:cNvSpPr txBox="1"/>
          <p:nvPr/>
        </p:nvSpPr>
        <p:spPr>
          <a:xfrm>
            <a:off x="501346" y="2721123"/>
            <a:ext cx="264042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prophecy? </a:t>
            </a:r>
            <a:endParaRPr lang="en-US" sz="2400" b="1" dirty="0">
              <a:solidFill>
                <a:srgbClr val="CCFFCC"/>
              </a:solidFill>
              <a:latin typeface="Cambria"/>
              <a:cs typeface="Cambria"/>
            </a:endParaRPr>
          </a:p>
        </p:txBody>
      </p:sp>
      <p:sp>
        <p:nvSpPr>
          <p:cNvPr id="9" name="TextBox 8"/>
          <p:cNvSpPr txBox="1"/>
          <p:nvPr/>
        </p:nvSpPr>
        <p:spPr>
          <a:xfrm>
            <a:off x="0" y="3182788"/>
            <a:ext cx="9144000" cy="461665"/>
          </a:xfrm>
          <a:prstGeom prst="rect">
            <a:avLst/>
          </a:prstGeom>
          <a:noFill/>
        </p:spPr>
        <p:txBody>
          <a:bodyPr wrap="square" rtlCol="0">
            <a:spAutoFit/>
          </a:bodyPr>
          <a:lstStyle/>
          <a:p>
            <a:pPr algn="just"/>
            <a:r>
              <a:rPr lang="en-US" sz="2400" b="1" dirty="0" smtClean="0">
                <a:latin typeface="Cambria"/>
                <a:cs typeface="Cambria"/>
              </a:rPr>
              <a:t>2.	What Is The Context?</a:t>
            </a:r>
            <a:endParaRPr lang="en-US" sz="2400" b="1" dirty="0">
              <a:latin typeface="Cambria"/>
              <a:cs typeface="Cambria"/>
            </a:endParaRPr>
          </a:p>
        </p:txBody>
      </p:sp>
      <p:sp>
        <p:nvSpPr>
          <p:cNvPr id="10" name="TextBox 9"/>
          <p:cNvSpPr txBox="1"/>
          <p:nvPr/>
        </p:nvSpPr>
        <p:spPr>
          <a:xfrm>
            <a:off x="501346" y="358970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Room – the Biblical Context</a:t>
            </a:r>
            <a:endParaRPr lang="en-US" sz="2400" b="1" dirty="0">
              <a:solidFill>
                <a:srgbClr val="CCFFCC"/>
              </a:solidFill>
              <a:latin typeface="Cambria"/>
              <a:cs typeface="Cambria"/>
            </a:endParaRPr>
          </a:p>
        </p:txBody>
      </p:sp>
      <p:sp>
        <p:nvSpPr>
          <p:cNvPr id="11" name="TextBox 10"/>
          <p:cNvSpPr txBox="1"/>
          <p:nvPr/>
        </p:nvSpPr>
        <p:spPr>
          <a:xfrm>
            <a:off x="501346" y="3972940"/>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House – the Historical Context</a:t>
            </a:r>
            <a:endParaRPr lang="en-US" sz="2400" b="1" dirty="0">
              <a:solidFill>
                <a:srgbClr val="CCFFCC"/>
              </a:solidFill>
              <a:latin typeface="Cambria"/>
              <a:cs typeface="Cambria"/>
            </a:endParaRPr>
          </a:p>
        </p:txBody>
      </p:sp>
      <p:sp>
        <p:nvSpPr>
          <p:cNvPr id="12" name="TextBox 11"/>
          <p:cNvSpPr txBox="1"/>
          <p:nvPr/>
        </p:nvSpPr>
        <p:spPr>
          <a:xfrm>
            <a:off x="501346" y="4379860"/>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Street – the Cultural Context</a:t>
            </a:r>
            <a:endParaRPr lang="en-US" sz="2400" b="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
                                        </p:tgtEl>
                                        <p:attrNameLst>
                                          <p:attrName>style.visibility</p:attrName>
                                        </p:attrNameLst>
                                      </p:cBhvr>
                                      <p:to>
                                        <p:strVal val="visible"/>
                                      </p:to>
                                    </p:set>
                                    <p:anim calcmode="discrete" valueType="clr">
                                      <p:cBhvr override="childStyle">
                                        <p:cTn id="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
                                        </p:tgtEl>
                                        <p:attrNameLst>
                                          <p:attrName>fillcolor</p:attrName>
                                        </p:attrNameLst>
                                      </p:cBhvr>
                                      <p:tavLst>
                                        <p:tav tm="0">
                                          <p:val>
                                            <p:clrVal>
                                              <a:schemeClr val="accent2"/>
                                            </p:clrVal>
                                          </p:val>
                                        </p:tav>
                                        <p:tav tm="50000">
                                          <p:val>
                                            <p:clrVal>
                                              <a:schemeClr val="hlink"/>
                                            </p:clrVal>
                                          </p:val>
                                        </p:tav>
                                      </p:tavLst>
                                    </p:anim>
                                    <p:set>
                                      <p:cBhvr>
                                        <p:cTn id="9" dur="80"/>
                                        <p:tgtEl>
                                          <p:spTgt spid="8"/>
                                        </p:tgtEl>
                                        <p:attrNameLst>
                                          <p:attrName>fill.type</p:attrName>
                                        </p:attrNameLst>
                                      </p:cBhvr>
                                      <p:to>
                                        <p:strVal val="solid"/>
                                      </p:to>
                                    </p:set>
                                  </p:childTnLst>
                                </p:cTn>
                              </p:par>
                            </p:childTnLst>
                          </p:cTn>
                        </p:par>
                        <p:par>
                          <p:cTn id="10" fill="hold">
                            <p:stCondLst>
                              <p:cond delay="520"/>
                            </p:stCondLst>
                            <p:childTnLst>
                              <p:par>
                                <p:cTn id="11" presetID="27" presetClass="entr" presetSubtype="0" fill="hold" grpId="0" nodeType="afterEffect">
                                  <p:stCondLst>
                                    <p:cond delay="1000"/>
                                  </p:stCondLst>
                                  <p:iterate type="lt">
                                    <p:tmPct val="50000"/>
                                  </p:iterate>
                                  <p:childTnLst>
                                    <p:set>
                                      <p:cBhvr>
                                        <p:cTn id="12" dur="1" fill="hold">
                                          <p:stCondLst>
                                            <p:cond delay="0"/>
                                          </p:stCondLst>
                                        </p:cTn>
                                        <p:tgtEl>
                                          <p:spTgt spid="15"/>
                                        </p:tgtEl>
                                        <p:attrNameLst>
                                          <p:attrName>style.visibility</p:attrName>
                                        </p:attrNameLst>
                                      </p:cBhvr>
                                      <p:to>
                                        <p:strVal val="visible"/>
                                      </p:to>
                                    </p:set>
                                    <p:anim calcmode="discrete" valueType="clr">
                                      <p:cBhvr override="childStyle">
                                        <p:cTn id="13"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5"/>
                                        </p:tgtEl>
                                        <p:attrNameLst>
                                          <p:attrName>fillcolor</p:attrName>
                                        </p:attrNameLst>
                                      </p:cBhvr>
                                      <p:tavLst>
                                        <p:tav tm="0">
                                          <p:val>
                                            <p:clrVal>
                                              <a:schemeClr val="accent2"/>
                                            </p:clrVal>
                                          </p:val>
                                        </p:tav>
                                        <p:tav tm="50000">
                                          <p:val>
                                            <p:clrVal>
                                              <a:schemeClr val="hlink"/>
                                            </p:clrVal>
                                          </p:val>
                                        </p:tav>
                                      </p:tavLst>
                                    </p:anim>
                                    <p:set>
                                      <p:cBhvr>
                                        <p:cTn id="15" dur="80"/>
                                        <p:tgtEl>
                                          <p:spTgt spid="15"/>
                                        </p:tgtEl>
                                        <p:attrNameLst>
                                          <p:attrName>fill.type</p:attrName>
                                        </p:attrNameLst>
                                      </p:cBhvr>
                                      <p:to>
                                        <p:strVal val="solid"/>
                                      </p:to>
                                    </p:set>
                                  </p:childTnLst>
                                </p:cTn>
                              </p:par>
                            </p:childTnLst>
                          </p:cTn>
                        </p:par>
                        <p:par>
                          <p:cTn id="16" fill="hold">
                            <p:stCondLst>
                              <p:cond delay="2000"/>
                            </p:stCondLst>
                            <p:childTnLst>
                              <p:par>
                                <p:cTn id="17" presetID="27" presetClass="entr" presetSubtype="0" fill="hold" grpId="0" nodeType="afterEffect">
                                  <p:stCondLst>
                                    <p:cond delay="1000"/>
                                  </p:stCondLst>
                                  <p:iterate type="lt">
                                    <p:tmPct val="50000"/>
                                  </p:iterate>
                                  <p:childTnLst>
                                    <p:set>
                                      <p:cBhvr>
                                        <p:cTn id="18" dur="1" fill="hold">
                                          <p:stCondLst>
                                            <p:cond delay="0"/>
                                          </p:stCondLst>
                                        </p:cTn>
                                        <p:tgtEl>
                                          <p:spTgt spid="16"/>
                                        </p:tgtEl>
                                        <p:attrNameLst>
                                          <p:attrName>style.visibility</p:attrName>
                                        </p:attrNameLst>
                                      </p:cBhvr>
                                      <p:to>
                                        <p:strVal val="visible"/>
                                      </p:to>
                                    </p:set>
                                    <p:anim calcmode="discrete" valueType="clr">
                                      <p:cBhvr override="childStyle">
                                        <p:cTn id="19"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6"/>
                                        </p:tgtEl>
                                        <p:attrNameLst>
                                          <p:attrName>fillcolor</p:attrName>
                                        </p:attrNameLst>
                                      </p:cBhvr>
                                      <p:tavLst>
                                        <p:tav tm="0">
                                          <p:val>
                                            <p:clrVal>
                                              <a:schemeClr val="accent2"/>
                                            </p:clrVal>
                                          </p:val>
                                        </p:tav>
                                        <p:tav tm="50000">
                                          <p:val>
                                            <p:clrVal>
                                              <a:schemeClr val="hlink"/>
                                            </p:clrVal>
                                          </p:val>
                                        </p:tav>
                                      </p:tavLst>
                                    </p:anim>
                                    <p:set>
                                      <p:cBhvr>
                                        <p:cTn id="21" dur="80"/>
                                        <p:tgtEl>
                                          <p:spTgt spid="16"/>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7" presetClass="entr" presetSubtype="0" fill="hold" grpId="0" nodeType="clickEffect">
                                  <p:stCondLst>
                                    <p:cond delay="0"/>
                                  </p:stCondLst>
                                  <p:iterate type="lt">
                                    <p:tmPct val="50000"/>
                                  </p:iterate>
                                  <p:childTnLst>
                                    <p:set>
                                      <p:cBhvr>
                                        <p:cTn id="30" dur="1" fill="hold">
                                          <p:stCondLst>
                                            <p:cond delay="0"/>
                                          </p:stCondLst>
                                        </p:cTn>
                                        <p:tgtEl>
                                          <p:spTgt spid="10"/>
                                        </p:tgtEl>
                                        <p:attrNameLst>
                                          <p:attrName>style.visibility</p:attrName>
                                        </p:attrNameLst>
                                      </p:cBhvr>
                                      <p:to>
                                        <p:strVal val="visible"/>
                                      </p:to>
                                    </p:set>
                                    <p:anim calcmode="discrete" valueType="clr">
                                      <p:cBhvr override="childStyle">
                                        <p:cTn id="31"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10"/>
                                        </p:tgtEl>
                                        <p:attrNameLst>
                                          <p:attrName>fillcolor</p:attrName>
                                        </p:attrNameLst>
                                      </p:cBhvr>
                                      <p:tavLst>
                                        <p:tav tm="0">
                                          <p:val>
                                            <p:clrVal>
                                              <a:schemeClr val="accent2"/>
                                            </p:clrVal>
                                          </p:val>
                                        </p:tav>
                                        <p:tav tm="50000">
                                          <p:val>
                                            <p:clrVal>
                                              <a:schemeClr val="hlink"/>
                                            </p:clrVal>
                                          </p:val>
                                        </p:tav>
                                      </p:tavLst>
                                    </p:anim>
                                    <p:set>
                                      <p:cBhvr>
                                        <p:cTn id="33" dur="80"/>
                                        <p:tgtEl>
                                          <p:spTgt spid="10"/>
                                        </p:tgtEl>
                                        <p:attrNameLst>
                                          <p:attrName>fill.type</p:attrName>
                                        </p:attrNameLst>
                                      </p:cBhvr>
                                      <p:to>
                                        <p:strVal val="solid"/>
                                      </p:to>
                                    </p:set>
                                  </p:childTnLst>
                                </p:cTn>
                              </p:par>
                            </p:childTnLst>
                          </p:cTn>
                        </p:par>
                        <p:par>
                          <p:cTn id="34" fill="hold">
                            <p:stCondLst>
                              <p:cond delay="1080"/>
                            </p:stCondLst>
                            <p:childTnLst>
                              <p:par>
                                <p:cTn id="35" presetID="27" presetClass="entr" presetSubtype="0" fill="hold" grpId="0" nodeType="afterEffect">
                                  <p:stCondLst>
                                    <p:cond delay="1000"/>
                                  </p:stCondLst>
                                  <p:iterate type="lt">
                                    <p:tmPct val="50000"/>
                                  </p:iterate>
                                  <p:childTnLst>
                                    <p:set>
                                      <p:cBhvr>
                                        <p:cTn id="36" dur="1" fill="hold">
                                          <p:stCondLst>
                                            <p:cond delay="0"/>
                                          </p:stCondLst>
                                        </p:cTn>
                                        <p:tgtEl>
                                          <p:spTgt spid="11"/>
                                        </p:tgtEl>
                                        <p:attrNameLst>
                                          <p:attrName>style.visibility</p:attrName>
                                        </p:attrNameLst>
                                      </p:cBhvr>
                                      <p:to>
                                        <p:strVal val="visible"/>
                                      </p:to>
                                    </p:set>
                                    <p:anim calcmode="discrete" valueType="clr">
                                      <p:cBhvr override="childStyle">
                                        <p:cTn id="37"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1"/>
                                        </p:tgtEl>
                                        <p:attrNameLst>
                                          <p:attrName>fillcolor</p:attrName>
                                        </p:attrNameLst>
                                      </p:cBhvr>
                                      <p:tavLst>
                                        <p:tav tm="0">
                                          <p:val>
                                            <p:clrVal>
                                              <a:schemeClr val="accent2"/>
                                            </p:clrVal>
                                          </p:val>
                                        </p:tav>
                                        <p:tav tm="50000">
                                          <p:val>
                                            <p:clrVal>
                                              <a:schemeClr val="hlink"/>
                                            </p:clrVal>
                                          </p:val>
                                        </p:tav>
                                      </p:tavLst>
                                    </p:anim>
                                    <p:set>
                                      <p:cBhvr>
                                        <p:cTn id="39" dur="80"/>
                                        <p:tgtEl>
                                          <p:spTgt spid="11"/>
                                        </p:tgtEl>
                                        <p:attrNameLst>
                                          <p:attrName>fill.type</p:attrName>
                                        </p:attrNameLst>
                                      </p:cBhvr>
                                      <p:to>
                                        <p:strVal val="solid"/>
                                      </p:to>
                                    </p:set>
                                  </p:childTnLst>
                                </p:cTn>
                              </p:par>
                            </p:childTnLst>
                          </p:cTn>
                        </p:par>
                        <p:par>
                          <p:cTn id="40" fill="hold">
                            <p:stCondLst>
                              <p:cond delay="3280"/>
                            </p:stCondLst>
                            <p:childTnLst>
                              <p:par>
                                <p:cTn id="41" presetID="27" presetClass="entr" presetSubtype="0" fill="hold" grpId="1" nodeType="afterEffect">
                                  <p:stCondLst>
                                    <p:cond delay="1000"/>
                                  </p:stCondLst>
                                  <p:iterate type="lt">
                                    <p:tmPct val="50000"/>
                                  </p:iterate>
                                  <p:childTnLst>
                                    <p:set>
                                      <p:cBhvr>
                                        <p:cTn id="42" dur="1" fill="hold">
                                          <p:stCondLst>
                                            <p:cond delay="0"/>
                                          </p:stCondLst>
                                        </p:cTn>
                                        <p:tgtEl>
                                          <p:spTgt spid="12"/>
                                        </p:tgtEl>
                                        <p:attrNameLst>
                                          <p:attrName>style.visibility</p:attrName>
                                        </p:attrNameLst>
                                      </p:cBhvr>
                                      <p:to>
                                        <p:strVal val="visible"/>
                                      </p:to>
                                    </p:set>
                                    <p:anim calcmode="discrete" valueType="clr">
                                      <p:cBhvr override="childStyle">
                                        <p:cTn id="43"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2"/>
                                        </p:tgtEl>
                                        <p:attrNameLst>
                                          <p:attrName>fillcolor</p:attrName>
                                        </p:attrNameLst>
                                      </p:cBhvr>
                                      <p:tavLst>
                                        <p:tav tm="0">
                                          <p:val>
                                            <p:clrVal>
                                              <a:schemeClr val="accent2"/>
                                            </p:clrVal>
                                          </p:val>
                                        </p:tav>
                                        <p:tav tm="50000">
                                          <p:val>
                                            <p:clrVal>
                                              <a:schemeClr val="hlink"/>
                                            </p:clrVal>
                                          </p:val>
                                        </p:tav>
                                      </p:tavLst>
                                    </p:anim>
                                    <p:set>
                                      <p:cBhvr>
                                        <p:cTn id="45" dur="80"/>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9" grpId="0"/>
      <p:bldP spid="10" grpId="0"/>
      <p:bldP spid="11" grpId="0"/>
      <p:bldP spid="12" grpId="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8" name="TextBox 7"/>
          <p:cNvSpPr txBox="1"/>
          <p:nvPr/>
        </p:nvSpPr>
        <p:spPr>
          <a:xfrm>
            <a:off x="799072" y="1932761"/>
            <a:ext cx="5900871"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1 JOHN 3:9 (NKJV, ESV, NASB, NIV) </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
                                        </p:tgtEl>
                                        <p:attrNameLst>
                                          <p:attrName>style.visibility</p:attrName>
                                        </p:attrNameLst>
                                      </p:cBhvr>
                                      <p:to>
                                        <p:strVal val="visible"/>
                                      </p:to>
                                    </p:set>
                                    <p:anim calcmode="discrete" valueType="clr">
                                      <p:cBhvr override="childStyle">
                                        <p:cTn id="14"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
                                        </p:tgtEl>
                                        <p:attrNameLst>
                                          <p:attrName>fillcolor</p:attrName>
                                        </p:attrNameLst>
                                      </p:cBhvr>
                                      <p:tavLst>
                                        <p:tav tm="0">
                                          <p:val>
                                            <p:clrVal>
                                              <a:schemeClr val="accent2"/>
                                            </p:clrVal>
                                          </p:val>
                                        </p:tav>
                                        <p:tav tm="50000">
                                          <p:val>
                                            <p:clrVal>
                                              <a:schemeClr val="hlink"/>
                                            </p:clrVal>
                                          </p:val>
                                        </p:tav>
                                      </p:tavLst>
                                    </p:anim>
                                    <p:set>
                                      <p:cBhvr>
                                        <p:cTn id="16" dur="80"/>
                                        <p:tgtEl>
                                          <p:spTgt spid="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9" name="Rectangle 8"/>
          <p:cNvSpPr/>
          <p:nvPr/>
        </p:nvSpPr>
        <p:spPr>
          <a:xfrm>
            <a:off x="897704" y="2315993"/>
            <a:ext cx="8101239" cy="1938992"/>
          </a:xfrm>
          <a:prstGeom prst="rect">
            <a:avLst/>
          </a:prstGeom>
        </p:spPr>
        <p:txBody>
          <a:bodyPr wrap="square">
            <a:spAutoFit/>
          </a:bodyPr>
          <a:lstStyle/>
          <a:p>
            <a:pPr algn="ctr"/>
            <a:r>
              <a:rPr lang="en-US" sz="2400" b="1" dirty="0" smtClean="0">
                <a:solidFill>
                  <a:srgbClr val="FFFF00"/>
                </a:solidFill>
                <a:latin typeface="Cambria"/>
                <a:cs typeface="Cambria"/>
              </a:rPr>
              <a:t>The word </a:t>
            </a:r>
            <a:r>
              <a:rPr lang="en-US" sz="2400" b="1" i="1" dirty="0" smtClean="0">
                <a:solidFill>
                  <a:srgbClr val="FFFF00"/>
                </a:solidFill>
                <a:latin typeface="Cambria"/>
                <a:cs typeface="Cambria"/>
              </a:rPr>
              <a:t>love</a:t>
            </a:r>
            <a:r>
              <a:rPr lang="en-US" sz="2400" b="1" dirty="0" smtClean="0">
                <a:solidFill>
                  <a:srgbClr val="FFFF00"/>
                </a:solidFill>
                <a:latin typeface="Cambria"/>
                <a:cs typeface="Cambria"/>
              </a:rPr>
              <a:t>, for example, has a limited range of possible meanings: </a:t>
            </a:r>
          </a:p>
          <a:p>
            <a:pPr algn="ctr"/>
            <a:r>
              <a:rPr lang="en-US" sz="2400" b="1" i="1" dirty="0" smtClean="0">
                <a:latin typeface="Cambria"/>
                <a:cs typeface="Cambria"/>
              </a:rPr>
              <a:t>intense affectionate concern, intense sexual desire, strong  fondness, a zero score in tennis, a complimentary close of a letter, an affectionate nickname,</a:t>
            </a:r>
            <a:r>
              <a:rPr lang="en-US" sz="2400" b="1" i="1" dirty="0" smtClean="0">
                <a:solidFill>
                  <a:srgbClr val="FFFF00"/>
                </a:solidFill>
                <a:latin typeface="Cambria"/>
                <a:cs typeface="Cambria"/>
              </a:rPr>
              <a:t> </a:t>
            </a:r>
            <a:r>
              <a:rPr lang="en-US" sz="2400" b="1" i="1" dirty="0" smtClean="0">
                <a:latin typeface="Cambria"/>
                <a:cs typeface="Cambria"/>
              </a:rPr>
              <a:t>and so on. </a:t>
            </a:r>
          </a:p>
        </p:txBody>
      </p:sp>
      <p:sp>
        <p:nvSpPr>
          <p:cNvPr id="10" name="Rectangle 9"/>
          <p:cNvSpPr/>
          <p:nvPr/>
        </p:nvSpPr>
        <p:spPr>
          <a:xfrm>
            <a:off x="1059867" y="4444663"/>
            <a:ext cx="7796758" cy="1938992"/>
          </a:xfrm>
          <a:prstGeom prst="rect">
            <a:avLst/>
          </a:prstGeom>
        </p:spPr>
        <p:txBody>
          <a:bodyPr wrap="square">
            <a:spAutoFit/>
          </a:bodyPr>
          <a:lstStyle/>
          <a:p>
            <a:pPr algn="ctr"/>
            <a:r>
              <a:rPr lang="en-US" sz="2400" b="1" dirty="0" smtClean="0">
                <a:solidFill>
                  <a:srgbClr val="FFFF00"/>
                </a:solidFill>
                <a:latin typeface="Cambria"/>
                <a:cs typeface="Cambria"/>
              </a:rPr>
              <a:t>The word </a:t>
            </a:r>
            <a:r>
              <a:rPr lang="en-US" sz="2400" b="1" i="1" dirty="0" smtClean="0">
                <a:solidFill>
                  <a:srgbClr val="FFFF00"/>
                </a:solidFill>
                <a:latin typeface="Cambria"/>
                <a:cs typeface="Cambria"/>
              </a:rPr>
              <a:t>love</a:t>
            </a:r>
            <a:r>
              <a:rPr lang="en-US" sz="2400" b="1" dirty="0" smtClean="0">
                <a:solidFill>
                  <a:srgbClr val="FFFF00"/>
                </a:solidFill>
                <a:latin typeface="Cambria"/>
                <a:cs typeface="Cambria"/>
              </a:rPr>
              <a:t> can possess any of these meanings and several more as well that fall within the </a:t>
            </a:r>
          </a:p>
          <a:p>
            <a:pPr algn="ctr"/>
            <a:r>
              <a:rPr lang="en-US" sz="2400" b="1" dirty="0" smtClean="0">
                <a:solidFill>
                  <a:srgbClr val="FFFF00"/>
                </a:solidFill>
                <a:latin typeface="Cambria"/>
                <a:cs typeface="Cambria"/>
              </a:rPr>
              <a:t>parameters of its semantic range.</a:t>
            </a:r>
          </a:p>
          <a:p>
            <a:pPr algn="ctr"/>
            <a:endParaRPr lang="en-US" sz="2400" b="1" dirty="0" smtClean="0">
              <a:solidFill>
                <a:srgbClr val="FFFF00"/>
              </a:solidFill>
              <a:latin typeface="Cambria"/>
              <a:cs typeface="Cambria"/>
            </a:endParaRPr>
          </a:p>
          <a:p>
            <a:pPr algn="ctr"/>
            <a:r>
              <a:rPr lang="en-US" sz="2400" b="1" dirty="0" smtClean="0">
                <a:solidFill>
                  <a:srgbClr val="FFFF00"/>
                </a:solidFill>
                <a:latin typeface="Cambria"/>
                <a:cs typeface="Cambria"/>
              </a:rPr>
              <a:t>But it cannot mean </a:t>
            </a:r>
            <a:r>
              <a:rPr lang="en-US" sz="2400" b="1" i="1" dirty="0" smtClean="0">
                <a:solidFill>
                  <a:srgbClr val="FFFFFF"/>
                </a:solidFill>
                <a:latin typeface="Cambria"/>
                <a:cs typeface="Cambria"/>
              </a:rPr>
              <a:t>cheeseburger</a:t>
            </a:r>
            <a:r>
              <a:rPr lang="en-US" sz="2400" b="1" dirty="0" smtClean="0">
                <a:solidFill>
                  <a:srgbClr val="FFFFFF"/>
                </a:solidFill>
                <a:latin typeface="Cambria"/>
                <a:cs typeface="Cambria"/>
              </a:rPr>
              <a:t> </a:t>
            </a:r>
            <a:r>
              <a:rPr lang="en-US" sz="2400" b="1" dirty="0" smtClean="0">
                <a:solidFill>
                  <a:srgbClr val="FFFF00"/>
                </a:solidFill>
                <a:latin typeface="Cambria"/>
                <a:cs typeface="Cambria"/>
              </a:rPr>
              <a:t>or </a:t>
            </a:r>
            <a:r>
              <a:rPr lang="en-US" sz="2400" b="1" i="1" dirty="0" smtClean="0">
                <a:solidFill>
                  <a:srgbClr val="FFFFFF"/>
                </a:solidFill>
                <a:latin typeface="Cambria"/>
                <a:cs typeface="Cambria"/>
              </a:rPr>
              <a:t>dandruff</a:t>
            </a:r>
            <a:r>
              <a:rPr lang="en-US" sz="2400" b="1" dirty="0" smtClean="0">
                <a:solidFill>
                  <a:srgbClr val="FFFF00"/>
                </a:solidFill>
                <a:latin typeface="Cambria"/>
                <a:cs typeface="Cambria"/>
              </a:rPr>
              <a:t>.</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anim calcmode="discrete" valueType="clr">
                                      <p:cBhvr override="childStyle">
                                        <p:cTn id="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
                                        </p:tgtEl>
                                        <p:attrNameLst>
                                          <p:attrName>fillcolor</p:attrName>
                                        </p:attrNameLst>
                                      </p:cBhvr>
                                      <p:tavLst>
                                        <p:tav tm="0">
                                          <p:val>
                                            <p:clrVal>
                                              <a:schemeClr val="accent2"/>
                                            </p:clrVal>
                                          </p:val>
                                        </p:tav>
                                        <p:tav tm="50000">
                                          <p:val>
                                            <p:clrVal>
                                              <a:schemeClr val="hlink"/>
                                            </p:clrVal>
                                          </p:val>
                                        </p:tav>
                                      </p:tavLst>
                                    </p:anim>
                                    <p:set>
                                      <p:cBhvr>
                                        <p:cTn id="9" dur="80"/>
                                        <p:tgtEl>
                                          <p:spTgt spid="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8" name="Rectangle 7"/>
          <p:cNvSpPr/>
          <p:nvPr/>
        </p:nvSpPr>
        <p:spPr>
          <a:xfrm>
            <a:off x="832015" y="2315993"/>
            <a:ext cx="8202505" cy="4316566"/>
          </a:xfrm>
          <a:prstGeom prst="rect">
            <a:avLst/>
          </a:prstGeom>
        </p:spPr>
        <p:txBody>
          <a:bodyPr wrap="square">
            <a:spAutoFit/>
          </a:bodyPr>
          <a:lstStyle/>
          <a:p>
            <a:pPr algn="just">
              <a:lnSpc>
                <a:spcPts val="3040"/>
              </a:lnSpc>
            </a:pPr>
            <a:r>
              <a:rPr lang="en-US" sz="2200" b="1" dirty="0" smtClean="0">
                <a:latin typeface="Cambria"/>
                <a:cs typeface="Cambria"/>
              </a:rPr>
              <a:t>JOHN 21:15-17 ~ </a:t>
            </a:r>
            <a:r>
              <a:rPr lang="en-US" sz="2200" b="1" baseline="30000" dirty="0" smtClean="0">
                <a:latin typeface="Cambria"/>
                <a:cs typeface="Cambria"/>
              </a:rPr>
              <a:t>15</a:t>
            </a:r>
            <a:r>
              <a:rPr lang="en-US" sz="2200" b="1" i="1" dirty="0" smtClean="0">
                <a:latin typeface="Cambria"/>
                <a:cs typeface="Cambria"/>
              </a:rPr>
              <a:t>So when they had eaten breakfast, Jesus said to Simon Peter, “Simon, son of Jonah, do you love Me more than these?” He said to Him, “Yes, Lord; You know that I love You.” He said to him, “Feed My lambs.” </a:t>
            </a:r>
            <a:r>
              <a:rPr lang="en-US" sz="2200" b="1" baseline="30000" dirty="0" smtClean="0">
                <a:latin typeface="Cambria"/>
                <a:cs typeface="Cambria"/>
              </a:rPr>
              <a:t>16</a:t>
            </a:r>
            <a:r>
              <a:rPr lang="en-US" sz="2200" b="1" i="1" dirty="0" smtClean="0">
                <a:latin typeface="Cambria"/>
                <a:cs typeface="Cambria"/>
              </a:rPr>
              <a:t> He said to him again a second time, “Simon, son of Jonah, do you love Me?” He said to Him, “Yes, Lord; You know that I love You.” He said to him, “Tend My sheep.” </a:t>
            </a:r>
            <a:r>
              <a:rPr lang="en-US" sz="2200" b="1" baseline="30000" dirty="0" smtClean="0">
                <a:latin typeface="Cambria"/>
                <a:cs typeface="Cambria"/>
              </a:rPr>
              <a:t>17</a:t>
            </a:r>
            <a:r>
              <a:rPr lang="en-US" sz="2200" b="1" i="1" dirty="0" smtClean="0">
                <a:latin typeface="Cambria"/>
                <a:cs typeface="Cambria"/>
              </a:rPr>
              <a:t> He said to him the third time, “Simon, son of Jonah, do you love Me?” Peter was grieved because He said to him the third time, “Do you love Me?” And he said to Him, “Lord, You know all things; You know that I love You.” Jesus said to him, “Feed My sheep.</a:t>
            </a:r>
            <a:endParaRPr lang="en-US" sz="2200" b="1" i="1" dirty="0">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8" name="Rectangle 7"/>
          <p:cNvSpPr/>
          <p:nvPr/>
        </p:nvSpPr>
        <p:spPr>
          <a:xfrm>
            <a:off x="832015" y="2315993"/>
            <a:ext cx="8202505" cy="4316566"/>
          </a:xfrm>
          <a:prstGeom prst="rect">
            <a:avLst/>
          </a:prstGeom>
        </p:spPr>
        <p:txBody>
          <a:bodyPr wrap="square">
            <a:spAutoFit/>
          </a:bodyPr>
          <a:lstStyle/>
          <a:p>
            <a:pPr algn="just">
              <a:lnSpc>
                <a:spcPts val="3040"/>
              </a:lnSpc>
            </a:pPr>
            <a:r>
              <a:rPr lang="en-US" sz="2200" b="1" dirty="0" smtClean="0">
                <a:latin typeface="Cambria"/>
                <a:cs typeface="Cambria"/>
              </a:rPr>
              <a:t>JOHN 21:15-17 ~ </a:t>
            </a:r>
            <a:r>
              <a:rPr lang="en-US" sz="2200" b="1" baseline="30000" dirty="0" smtClean="0">
                <a:latin typeface="Cambria"/>
                <a:cs typeface="Cambria"/>
              </a:rPr>
              <a:t>15</a:t>
            </a:r>
            <a:r>
              <a:rPr lang="en-US" sz="2200" b="1" i="1" dirty="0" smtClean="0">
                <a:latin typeface="Cambria"/>
                <a:cs typeface="Cambria"/>
              </a:rPr>
              <a:t>So when they had eaten breakfast, Jesus said to Simon Peter,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more than these?” He said to Him, “Yes, Lord; You know that I love You.” He said to him, “Feed My lambs.” </a:t>
            </a:r>
            <a:r>
              <a:rPr lang="en-US" sz="2200" b="1" baseline="30000" dirty="0" smtClean="0">
                <a:latin typeface="Cambria"/>
                <a:cs typeface="Cambria"/>
              </a:rPr>
              <a:t>16</a:t>
            </a:r>
            <a:r>
              <a:rPr lang="en-US" sz="2200" b="1" i="1" dirty="0" smtClean="0">
                <a:latin typeface="Cambria"/>
                <a:cs typeface="Cambria"/>
              </a:rPr>
              <a:t> He said to him again a second time, “Simon, son of Jonah, do you love Me?” He said to Him, “Yes, Lord; You know that I love You.” He said to him, “Tend My sheep.” </a:t>
            </a:r>
            <a:r>
              <a:rPr lang="en-US" sz="2200" b="1" baseline="30000" dirty="0" smtClean="0">
                <a:latin typeface="Cambria"/>
                <a:cs typeface="Cambria"/>
              </a:rPr>
              <a:t>17</a:t>
            </a:r>
            <a:r>
              <a:rPr lang="en-US" sz="2200" b="1" i="1" dirty="0" smtClean="0">
                <a:latin typeface="Cambria"/>
                <a:cs typeface="Cambria"/>
              </a:rPr>
              <a:t> He said to him the third time, “Simon, son of Jonah, do you love Me?” Peter was grieved because He said to him the third time, “Do you love Me?” And he said to Him, “Lord, You know all things; You know that I love You.” Jesus said to him, “Feed My sheep.</a:t>
            </a:r>
            <a:endParaRPr lang="en-US" sz="2200" b="1" i="1" dirty="0">
              <a:latin typeface="Cambria"/>
              <a:cs typeface="Cambria"/>
            </a:endParaRPr>
          </a:p>
        </p:txBody>
      </p:sp>
      <p:sp>
        <p:nvSpPr>
          <p:cNvPr id="9" name="TextBox 8"/>
          <p:cNvSpPr txBox="1"/>
          <p:nvPr/>
        </p:nvSpPr>
        <p:spPr>
          <a:xfrm>
            <a:off x="6787525" y="1525841"/>
            <a:ext cx="1653090" cy="430887"/>
          </a:xfrm>
          <a:prstGeom prst="rect">
            <a:avLst/>
          </a:prstGeom>
          <a:noFill/>
        </p:spPr>
        <p:txBody>
          <a:bodyPr wrap="square" rtlCol="0">
            <a:spAutoFit/>
          </a:bodyPr>
          <a:lstStyle/>
          <a:p>
            <a:r>
              <a:rPr lang="en-US" sz="2200" b="1" i="1" dirty="0" err="1" smtClean="0">
                <a:solidFill>
                  <a:srgbClr val="FFFF00"/>
                </a:solidFill>
                <a:latin typeface="Cambria"/>
                <a:cs typeface="Cambria"/>
              </a:rPr>
              <a:t>agapao</a:t>
            </a:r>
            <a:endParaRPr lang="en-US" sz="2200" b="1" i="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8" name="Rectangle 7"/>
          <p:cNvSpPr/>
          <p:nvPr/>
        </p:nvSpPr>
        <p:spPr>
          <a:xfrm>
            <a:off x="832015" y="2315993"/>
            <a:ext cx="8202505" cy="4316566"/>
          </a:xfrm>
          <a:prstGeom prst="rect">
            <a:avLst/>
          </a:prstGeom>
        </p:spPr>
        <p:txBody>
          <a:bodyPr wrap="square">
            <a:spAutoFit/>
          </a:bodyPr>
          <a:lstStyle/>
          <a:p>
            <a:pPr algn="just">
              <a:lnSpc>
                <a:spcPts val="3040"/>
              </a:lnSpc>
            </a:pPr>
            <a:r>
              <a:rPr lang="en-US" sz="2200" b="1" dirty="0" smtClean="0">
                <a:latin typeface="Cambria"/>
                <a:cs typeface="Cambria"/>
              </a:rPr>
              <a:t>JOHN 21:15-17 ~ </a:t>
            </a:r>
            <a:r>
              <a:rPr lang="en-US" sz="2200" b="1" baseline="30000" dirty="0" smtClean="0">
                <a:latin typeface="Cambria"/>
                <a:cs typeface="Cambria"/>
              </a:rPr>
              <a:t>15</a:t>
            </a:r>
            <a:r>
              <a:rPr lang="en-US" sz="2200" b="1" i="1" dirty="0" smtClean="0">
                <a:latin typeface="Cambria"/>
                <a:cs typeface="Cambria"/>
              </a:rPr>
              <a:t>So when they had eaten breakfast, Jesus said to Simon Peter,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more than these?” He said to Him, “Yes, Lord; You know that I </a:t>
            </a:r>
            <a:r>
              <a:rPr lang="en-US" sz="2200" b="1" i="1" u="sng" dirty="0" smtClean="0">
                <a:solidFill>
                  <a:srgbClr val="FFFF00"/>
                </a:solidFill>
                <a:latin typeface="Cambria"/>
                <a:cs typeface="Cambria"/>
              </a:rPr>
              <a:t>love</a:t>
            </a:r>
            <a:r>
              <a:rPr lang="en-US" sz="2200" b="1" i="1" dirty="0" smtClean="0">
                <a:latin typeface="Cambria"/>
                <a:cs typeface="Cambria"/>
              </a:rPr>
              <a:t> You.” He said to him, “Feed My lambs.” </a:t>
            </a:r>
            <a:r>
              <a:rPr lang="en-US" sz="2200" b="1" baseline="30000" dirty="0" smtClean="0">
                <a:latin typeface="Cambria"/>
                <a:cs typeface="Cambria"/>
              </a:rPr>
              <a:t>16</a:t>
            </a:r>
            <a:r>
              <a:rPr lang="en-US" sz="2200" b="1" i="1" dirty="0" smtClean="0">
                <a:latin typeface="Cambria"/>
                <a:cs typeface="Cambria"/>
              </a:rPr>
              <a:t> He said to him again a second time, “Simon, son of Jonah, do you love Me?” He said to Him, “Yes, Lord; You know that I love You.” He said to him, “Tend My sheep.” </a:t>
            </a:r>
            <a:r>
              <a:rPr lang="en-US" sz="2200" b="1" baseline="30000" dirty="0" smtClean="0">
                <a:latin typeface="Cambria"/>
                <a:cs typeface="Cambria"/>
              </a:rPr>
              <a:t>17</a:t>
            </a:r>
            <a:r>
              <a:rPr lang="en-US" sz="2200" b="1" i="1" dirty="0" smtClean="0">
                <a:latin typeface="Cambria"/>
                <a:cs typeface="Cambria"/>
              </a:rPr>
              <a:t> He said to him the third time, “Simon, son of Jonah, do you love Me?” Peter was grieved because He said to him the third time, “Do you love Me?” And he said to Him, “Lord, You know all things; You know that I love You.” Jesus said to him, “Feed My sheep.</a:t>
            </a:r>
            <a:endParaRPr lang="en-US" sz="2200" b="1" i="1" dirty="0">
              <a:latin typeface="Cambria"/>
              <a:cs typeface="Cambria"/>
            </a:endParaRPr>
          </a:p>
        </p:txBody>
      </p:sp>
      <p:sp>
        <p:nvSpPr>
          <p:cNvPr id="9" name="TextBox 8"/>
          <p:cNvSpPr txBox="1"/>
          <p:nvPr/>
        </p:nvSpPr>
        <p:spPr>
          <a:xfrm>
            <a:off x="6787525" y="1525841"/>
            <a:ext cx="1653090" cy="430887"/>
          </a:xfrm>
          <a:prstGeom prst="rect">
            <a:avLst/>
          </a:prstGeom>
          <a:noFill/>
        </p:spPr>
        <p:txBody>
          <a:bodyPr wrap="square" rtlCol="0">
            <a:spAutoFit/>
          </a:bodyPr>
          <a:lstStyle/>
          <a:p>
            <a:r>
              <a:rPr lang="en-US" sz="2200" b="1" i="1" dirty="0" err="1" smtClean="0">
                <a:solidFill>
                  <a:srgbClr val="FFFF00"/>
                </a:solidFill>
                <a:latin typeface="Cambria"/>
                <a:cs typeface="Cambria"/>
              </a:rPr>
              <a:t>agapao</a:t>
            </a:r>
            <a:endParaRPr lang="en-US" sz="2200" b="1" i="1" dirty="0">
              <a:solidFill>
                <a:srgbClr val="FFFF00"/>
              </a:solidFill>
              <a:latin typeface="Cambria"/>
              <a:cs typeface="Cambria"/>
            </a:endParaRPr>
          </a:p>
        </p:txBody>
      </p:sp>
      <p:sp>
        <p:nvSpPr>
          <p:cNvPr id="10" name="TextBox 9"/>
          <p:cNvSpPr txBox="1"/>
          <p:nvPr/>
        </p:nvSpPr>
        <p:spPr>
          <a:xfrm>
            <a:off x="7136983" y="1885106"/>
            <a:ext cx="1653090" cy="430887"/>
          </a:xfrm>
          <a:prstGeom prst="rect">
            <a:avLst/>
          </a:prstGeom>
          <a:noFill/>
        </p:spPr>
        <p:txBody>
          <a:bodyPr wrap="square" rtlCol="0">
            <a:spAutoFit/>
          </a:bodyPr>
          <a:lstStyle/>
          <a:p>
            <a:r>
              <a:rPr lang="en-US" sz="2200" b="1" i="1" u="sng" dirty="0" err="1" smtClean="0">
                <a:solidFill>
                  <a:srgbClr val="FFFF00"/>
                </a:solidFill>
                <a:latin typeface="Cambria"/>
                <a:cs typeface="Cambria"/>
              </a:rPr>
              <a:t>philo</a:t>
            </a:r>
            <a:endParaRPr lang="en-US" sz="2200" b="1" i="1" u="sng"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8" name="Rectangle 7"/>
          <p:cNvSpPr/>
          <p:nvPr/>
        </p:nvSpPr>
        <p:spPr>
          <a:xfrm>
            <a:off x="832015" y="2315993"/>
            <a:ext cx="8202505" cy="4316566"/>
          </a:xfrm>
          <a:prstGeom prst="rect">
            <a:avLst/>
          </a:prstGeom>
        </p:spPr>
        <p:txBody>
          <a:bodyPr wrap="square">
            <a:spAutoFit/>
          </a:bodyPr>
          <a:lstStyle/>
          <a:p>
            <a:pPr algn="just">
              <a:lnSpc>
                <a:spcPts val="3040"/>
              </a:lnSpc>
            </a:pPr>
            <a:r>
              <a:rPr lang="en-US" sz="2200" b="1" dirty="0" smtClean="0">
                <a:latin typeface="Cambria"/>
                <a:cs typeface="Cambria"/>
              </a:rPr>
              <a:t>JOHN 21:15-17 ~ </a:t>
            </a:r>
            <a:r>
              <a:rPr lang="en-US" sz="2200" b="1" baseline="30000" dirty="0" smtClean="0">
                <a:latin typeface="Cambria"/>
                <a:cs typeface="Cambria"/>
              </a:rPr>
              <a:t>15</a:t>
            </a:r>
            <a:r>
              <a:rPr lang="en-US" sz="2200" b="1" i="1" dirty="0" smtClean="0">
                <a:latin typeface="Cambria"/>
                <a:cs typeface="Cambria"/>
              </a:rPr>
              <a:t>So when they had eaten breakfast, Jesus said to Simon Peter,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more than these?” He said to Him, “Yes, Lord; You know that I </a:t>
            </a:r>
            <a:r>
              <a:rPr lang="en-US" sz="2200" b="1" i="1" u="sng" dirty="0" smtClean="0">
                <a:solidFill>
                  <a:srgbClr val="FFFF00"/>
                </a:solidFill>
                <a:latin typeface="Cambria"/>
                <a:cs typeface="Cambria"/>
              </a:rPr>
              <a:t>love</a:t>
            </a:r>
            <a:r>
              <a:rPr lang="en-US" sz="2200" b="1" i="1" dirty="0" smtClean="0">
                <a:latin typeface="Cambria"/>
                <a:cs typeface="Cambria"/>
              </a:rPr>
              <a:t> You.” He said to him, “Feed My lambs.” </a:t>
            </a:r>
            <a:r>
              <a:rPr lang="en-US" sz="2200" b="1" baseline="30000" dirty="0" smtClean="0">
                <a:latin typeface="Cambria"/>
                <a:cs typeface="Cambria"/>
              </a:rPr>
              <a:t>16</a:t>
            </a:r>
            <a:r>
              <a:rPr lang="en-US" sz="2200" b="1" i="1" dirty="0" smtClean="0">
                <a:latin typeface="Cambria"/>
                <a:cs typeface="Cambria"/>
              </a:rPr>
              <a:t> He said to him again a second time,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He said to Him, “Yes, Lord; You know that I love You.” He said to him, “Tend My sheep.” </a:t>
            </a:r>
            <a:r>
              <a:rPr lang="en-US" sz="2200" b="1" baseline="30000" dirty="0" smtClean="0">
                <a:latin typeface="Cambria"/>
                <a:cs typeface="Cambria"/>
              </a:rPr>
              <a:t>17</a:t>
            </a:r>
            <a:r>
              <a:rPr lang="en-US" sz="2200" b="1" i="1" dirty="0" smtClean="0">
                <a:latin typeface="Cambria"/>
                <a:cs typeface="Cambria"/>
              </a:rPr>
              <a:t> He said to him the third time, “Simon, son of Jonah, do you love Me?” Peter was grieved because He said to him the third time, “Do you love Me?” And he said to Him, “Lord, You know all things; You know that I love You.” Jesus said to him, “Feed My sheep.</a:t>
            </a:r>
            <a:endParaRPr lang="en-US" sz="2200" b="1" i="1" dirty="0">
              <a:latin typeface="Cambria"/>
              <a:cs typeface="Cambria"/>
            </a:endParaRPr>
          </a:p>
        </p:txBody>
      </p:sp>
      <p:sp>
        <p:nvSpPr>
          <p:cNvPr id="9" name="TextBox 8"/>
          <p:cNvSpPr txBox="1"/>
          <p:nvPr/>
        </p:nvSpPr>
        <p:spPr>
          <a:xfrm>
            <a:off x="6787525" y="1525841"/>
            <a:ext cx="1653090" cy="430887"/>
          </a:xfrm>
          <a:prstGeom prst="rect">
            <a:avLst/>
          </a:prstGeom>
          <a:noFill/>
        </p:spPr>
        <p:txBody>
          <a:bodyPr wrap="square" rtlCol="0">
            <a:spAutoFit/>
          </a:bodyPr>
          <a:lstStyle/>
          <a:p>
            <a:r>
              <a:rPr lang="en-US" sz="2200" b="1" i="1" dirty="0" err="1" smtClean="0">
                <a:solidFill>
                  <a:srgbClr val="FFFF00"/>
                </a:solidFill>
                <a:latin typeface="Cambria"/>
                <a:cs typeface="Cambria"/>
              </a:rPr>
              <a:t>agapao</a:t>
            </a:r>
            <a:endParaRPr lang="en-US" sz="2200" b="1" i="1" dirty="0">
              <a:solidFill>
                <a:srgbClr val="FFFF00"/>
              </a:solidFill>
              <a:latin typeface="Cambria"/>
              <a:cs typeface="Cambria"/>
            </a:endParaRPr>
          </a:p>
        </p:txBody>
      </p:sp>
      <p:sp>
        <p:nvSpPr>
          <p:cNvPr id="10" name="TextBox 9"/>
          <p:cNvSpPr txBox="1"/>
          <p:nvPr/>
        </p:nvSpPr>
        <p:spPr>
          <a:xfrm>
            <a:off x="7136983" y="1885106"/>
            <a:ext cx="1653090" cy="430887"/>
          </a:xfrm>
          <a:prstGeom prst="rect">
            <a:avLst/>
          </a:prstGeom>
          <a:noFill/>
        </p:spPr>
        <p:txBody>
          <a:bodyPr wrap="square" rtlCol="0">
            <a:spAutoFit/>
          </a:bodyPr>
          <a:lstStyle/>
          <a:p>
            <a:r>
              <a:rPr lang="en-US" sz="2200" b="1" i="1" u="sng" dirty="0" err="1" smtClean="0">
                <a:solidFill>
                  <a:srgbClr val="FFFF00"/>
                </a:solidFill>
                <a:latin typeface="Cambria"/>
                <a:cs typeface="Cambria"/>
              </a:rPr>
              <a:t>philo</a:t>
            </a:r>
            <a:endParaRPr lang="en-US" sz="2200" b="1" i="1" u="sng"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1000"/>
                                  </p:stCondLst>
                                  <p:childTnLst>
                                    <p:animEffect transition="out" filter="fade">
                                      <p:cBhvr>
                                        <p:cTn id="6" dur="500" tmFilter="0, 0; .2, .5; .8, .5; 1, 0"/>
                                        <p:tgtEl>
                                          <p:spTgt spid="9"/>
                                        </p:tgtEl>
                                      </p:cBhvr>
                                    </p:animEffect>
                                    <p:animScale>
                                      <p:cBhvr>
                                        <p:cTn id="7" dur="250" autoRev="1" fill="hold"/>
                                        <p:tgtEl>
                                          <p:spTgt spid="9"/>
                                        </p:tgtEl>
                                      </p:cBhvr>
                                      <p:by x="105000" y="105000"/>
                                    </p:animScale>
                                  </p:childTnLst>
                                </p:cTn>
                              </p:par>
                            </p:childTnLst>
                          </p:cTn>
                        </p:par>
                        <p:par>
                          <p:cTn id="8" fill="hold">
                            <p:stCondLst>
                              <p:cond delay="1500"/>
                            </p:stCondLst>
                            <p:childTnLst>
                              <p:par>
                                <p:cTn id="9" presetID="26" presetClass="emph" presetSubtype="0" fill="hold" grpId="1" nodeType="afterEffect">
                                  <p:stCondLst>
                                    <p:cond delay="0"/>
                                  </p:stCondLst>
                                  <p:childTnLst>
                                    <p:animEffect transition="out" filter="fade">
                                      <p:cBhvr>
                                        <p:cTn id="10" dur="500" tmFilter="0, 0; .2, .5; .8, .5; 1, 0"/>
                                        <p:tgtEl>
                                          <p:spTgt spid="9"/>
                                        </p:tgtEl>
                                      </p:cBhvr>
                                    </p:animEffect>
                                    <p:animScale>
                                      <p:cBhvr>
                                        <p:cTn id="11" dur="250" autoRev="1" fill="hold"/>
                                        <p:tgtEl>
                                          <p:spTgt spid="9"/>
                                        </p:tgtEl>
                                      </p:cBhvr>
                                      <p:by x="105000" y="105000"/>
                                    </p:animScale>
                                  </p:childTnLst>
                                </p:cTn>
                              </p:par>
                            </p:childTnLst>
                          </p:cTn>
                        </p:par>
                        <p:par>
                          <p:cTn id="12" fill="hold">
                            <p:stCondLst>
                              <p:cond delay="2000"/>
                            </p:stCondLst>
                            <p:childTnLst>
                              <p:par>
                                <p:cTn id="13" presetID="26" presetClass="emph" presetSubtype="0" fill="hold" grpId="2" nodeType="afterEffect">
                                  <p:stCondLst>
                                    <p:cond delay="0"/>
                                  </p:stCondLst>
                                  <p:childTnLst>
                                    <p:animEffect transition="out" filter="fade">
                                      <p:cBhvr>
                                        <p:cTn id="14" dur="500" tmFilter="0, 0; .2, .5; .8, .5; 1, 0"/>
                                        <p:tgtEl>
                                          <p:spTgt spid="9"/>
                                        </p:tgtEl>
                                      </p:cBhvr>
                                    </p:animEffect>
                                    <p:animScale>
                                      <p:cBhvr>
                                        <p:cTn id="15"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9" grpId="2"/>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3.	What Is The Plain Meaning?</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grammatical sense? </a:t>
            </a:r>
            <a:endParaRPr lang="en-US" sz="2400" b="1" dirty="0">
              <a:solidFill>
                <a:srgbClr val="CCFFCC"/>
              </a:solidFill>
              <a:latin typeface="Cambria"/>
              <a:cs typeface="Cambria"/>
            </a:endParaRPr>
          </a:p>
        </p:txBody>
      </p:sp>
      <p:sp>
        <p:nvSpPr>
          <p:cNvPr id="6" name="TextBox 5"/>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What is the normal meaning of the word? </a:t>
            </a:r>
            <a:endParaRPr lang="en-US" sz="2400" b="1" dirty="0">
              <a:solidFill>
                <a:srgbClr val="CCFFCC"/>
              </a:solidFill>
              <a:latin typeface="Cambria"/>
              <a:cs typeface="Cambria"/>
            </a:endParaRPr>
          </a:p>
        </p:txBody>
      </p:sp>
      <p:sp>
        <p:nvSpPr>
          <p:cNvPr id="8" name="Rectangle 7"/>
          <p:cNvSpPr/>
          <p:nvPr/>
        </p:nvSpPr>
        <p:spPr>
          <a:xfrm>
            <a:off x="832015" y="2315993"/>
            <a:ext cx="8202505" cy="4316566"/>
          </a:xfrm>
          <a:prstGeom prst="rect">
            <a:avLst/>
          </a:prstGeom>
        </p:spPr>
        <p:txBody>
          <a:bodyPr wrap="square">
            <a:spAutoFit/>
          </a:bodyPr>
          <a:lstStyle/>
          <a:p>
            <a:pPr algn="just">
              <a:lnSpc>
                <a:spcPts val="3040"/>
              </a:lnSpc>
            </a:pPr>
            <a:r>
              <a:rPr lang="en-US" sz="2200" b="1" dirty="0" smtClean="0">
                <a:latin typeface="Cambria"/>
                <a:cs typeface="Cambria"/>
              </a:rPr>
              <a:t>JOHN 21:15-17 ~ </a:t>
            </a:r>
            <a:r>
              <a:rPr lang="en-US" sz="2200" b="1" baseline="30000" dirty="0" smtClean="0">
                <a:latin typeface="Cambria"/>
                <a:cs typeface="Cambria"/>
              </a:rPr>
              <a:t>15</a:t>
            </a:r>
            <a:r>
              <a:rPr lang="en-US" sz="2200" b="1" i="1" dirty="0" smtClean="0">
                <a:latin typeface="Cambria"/>
                <a:cs typeface="Cambria"/>
              </a:rPr>
              <a:t>So when they had eaten breakfast, Jesus said to Simon Peter,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more than these?” He said to Him, “Yes, Lord; You know that I </a:t>
            </a:r>
            <a:r>
              <a:rPr lang="en-US" sz="2200" b="1" i="1" u="sng" dirty="0" smtClean="0">
                <a:solidFill>
                  <a:srgbClr val="FFFF00"/>
                </a:solidFill>
                <a:latin typeface="Cambria"/>
                <a:cs typeface="Cambria"/>
              </a:rPr>
              <a:t>love</a:t>
            </a:r>
            <a:r>
              <a:rPr lang="en-US" sz="2200" b="1" i="1" dirty="0" smtClean="0">
                <a:latin typeface="Cambria"/>
                <a:cs typeface="Cambria"/>
              </a:rPr>
              <a:t> You.” He said to him, “Feed My lambs.” </a:t>
            </a:r>
            <a:r>
              <a:rPr lang="en-US" sz="2200" b="1" baseline="30000" dirty="0" smtClean="0">
                <a:latin typeface="Cambria"/>
                <a:cs typeface="Cambria"/>
              </a:rPr>
              <a:t>16</a:t>
            </a:r>
            <a:r>
              <a:rPr lang="en-US" sz="2200" b="1" i="1" dirty="0" smtClean="0">
                <a:latin typeface="Cambria"/>
                <a:cs typeface="Cambria"/>
              </a:rPr>
              <a:t> He said to him again a second time, “Simon, son of Jonah, do you </a:t>
            </a:r>
            <a:r>
              <a:rPr lang="en-US" sz="2200" b="1" i="1" dirty="0" smtClean="0">
                <a:solidFill>
                  <a:srgbClr val="FFFF00"/>
                </a:solidFill>
                <a:latin typeface="Cambria"/>
                <a:cs typeface="Cambria"/>
              </a:rPr>
              <a:t>love</a:t>
            </a:r>
            <a:r>
              <a:rPr lang="en-US" sz="2200" b="1" i="1" dirty="0" smtClean="0">
                <a:latin typeface="Cambria"/>
                <a:cs typeface="Cambria"/>
              </a:rPr>
              <a:t> Me?” He said to Him, “Yes, Lord; You know that I </a:t>
            </a:r>
            <a:r>
              <a:rPr lang="en-US" sz="2200" b="1" i="1" u="sng" dirty="0" smtClean="0">
                <a:solidFill>
                  <a:srgbClr val="FFFF00"/>
                </a:solidFill>
                <a:latin typeface="Cambria"/>
                <a:cs typeface="Cambria"/>
              </a:rPr>
              <a:t>love</a:t>
            </a:r>
            <a:r>
              <a:rPr lang="en-US" sz="2200" b="1" i="1" dirty="0" smtClean="0">
                <a:latin typeface="Cambria"/>
                <a:cs typeface="Cambria"/>
              </a:rPr>
              <a:t> You.” He said to him, “Tend My sheep.” </a:t>
            </a:r>
            <a:r>
              <a:rPr lang="en-US" sz="2200" b="1" baseline="30000" dirty="0" smtClean="0">
                <a:latin typeface="Cambria"/>
                <a:cs typeface="Cambria"/>
              </a:rPr>
              <a:t>17</a:t>
            </a:r>
            <a:r>
              <a:rPr lang="en-US" sz="2200" b="1" i="1" dirty="0" smtClean="0">
                <a:latin typeface="Cambria"/>
                <a:cs typeface="Cambria"/>
              </a:rPr>
              <a:t> He said to him the third time, “Simon, son of Jonah, do you love Me?” Peter was grieved because He said to him the third time, “Do you love Me?” And he said to Him, “Lord, You know all things; You know that I love You.” Jesus said to him, “Feed My sheep.</a:t>
            </a:r>
            <a:endParaRPr lang="en-US" sz="2200" b="1" i="1" dirty="0">
              <a:latin typeface="Cambria"/>
              <a:cs typeface="Cambria"/>
            </a:endParaRPr>
          </a:p>
        </p:txBody>
      </p:sp>
      <p:sp>
        <p:nvSpPr>
          <p:cNvPr id="9" name="TextBox 8"/>
          <p:cNvSpPr txBox="1"/>
          <p:nvPr/>
        </p:nvSpPr>
        <p:spPr>
          <a:xfrm>
            <a:off x="6787525" y="1525841"/>
            <a:ext cx="1653090" cy="430887"/>
          </a:xfrm>
          <a:prstGeom prst="rect">
            <a:avLst/>
          </a:prstGeom>
          <a:noFill/>
        </p:spPr>
        <p:txBody>
          <a:bodyPr wrap="square" rtlCol="0">
            <a:spAutoFit/>
          </a:bodyPr>
          <a:lstStyle/>
          <a:p>
            <a:r>
              <a:rPr lang="en-US" sz="2200" b="1" i="1" dirty="0" err="1" smtClean="0">
                <a:solidFill>
                  <a:srgbClr val="FFFF00"/>
                </a:solidFill>
                <a:latin typeface="Cambria"/>
                <a:cs typeface="Cambria"/>
              </a:rPr>
              <a:t>agapao</a:t>
            </a:r>
            <a:endParaRPr lang="en-US" sz="2200" b="1" i="1" dirty="0">
              <a:solidFill>
                <a:srgbClr val="FFFF00"/>
              </a:solidFill>
              <a:latin typeface="Cambria"/>
              <a:cs typeface="Cambria"/>
            </a:endParaRPr>
          </a:p>
        </p:txBody>
      </p:sp>
      <p:sp>
        <p:nvSpPr>
          <p:cNvPr id="10" name="TextBox 9"/>
          <p:cNvSpPr txBox="1"/>
          <p:nvPr/>
        </p:nvSpPr>
        <p:spPr>
          <a:xfrm>
            <a:off x="7136983" y="1885106"/>
            <a:ext cx="1653090" cy="430887"/>
          </a:xfrm>
          <a:prstGeom prst="rect">
            <a:avLst/>
          </a:prstGeom>
          <a:noFill/>
        </p:spPr>
        <p:txBody>
          <a:bodyPr wrap="square" rtlCol="0">
            <a:spAutoFit/>
          </a:bodyPr>
          <a:lstStyle/>
          <a:p>
            <a:r>
              <a:rPr lang="en-US" sz="2200" b="1" i="1" u="sng" dirty="0" err="1" smtClean="0">
                <a:solidFill>
                  <a:srgbClr val="FFFF00"/>
                </a:solidFill>
                <a:latin typeface="Cambria"/>
                <a:cs typeface="Cambria"/>
              </a:rPr>
              <a:t>philo</a:t>
            </a:r>
            <a:endParaRPr lang="en-US" sz="2200" b="1" i="1" u="sng"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1000"/>
                                  </p:stCondLst>
                                  <p:childTnLst>
                                    <p:animEffect transition="out" filter="fade">
                                      <p:cBhvr>
                                        <p:cTn id="6" dur="500" tmFilter="0, 0; .2, .5; .8, .5; 1, 0"/>
                                        <p:tgtEl>
                                          <p:spTgt spid="10"/>
                                        </p:tgtEl>
                                      </p:cBhvr>
                                    </p:animEffect>
                                    <p:animScale>
                                      <p:cBhvr>
                                        <p:cTn id="7" dur="250" autoRev="1" fill="hold"/>
                                        <p:tgtEl>
                                          <p:spTgt spid="10"/>
                                        </p:tgtEl>
                                      </p:cBhvr>
                                      <p:by x="105000" y="105000"/>
                                    </p:animScale>
                                  </p:childTnLst>
                                </p:cTn>
                              </p:par>
                            </p:childTnLst>
                          </p:cTn>
                        </p:par>
                        <p:par>
                          <p:cTn id="8" fill="hold">
                            <p:stCondLst>
                              <p:cond delay="1500"/>
                            </p:stCondLst>
                            <p:childTnLst>
                              <p:par>
                                <p:cTn id="9" presetID="26" presetClass="emph" presetSubtype="0" fill="hold" grpId="1" nodeType="afterEffect">
                                  <p:stCondLst>
                                    <p:cond delay="0"/>
                                  </p:stCondLst>
                                  <p:childTnLst>
                                    <p:animEffect transition="out" filter="fade">
                                      <p:cBhvr>
                                        <p:cTn id="10" dur="500" tmFilter="0, 0; .2, .5; .8, .5; 1, 0"/>
                                        <p:tgtEl>
                                          <p:spTgt spid="10"/>
                                        </p:tgtEl>
                                      </p:cBhvr>
                                    </p:animEffect>
                                    <p:animScale>
                                      <p:cBhvr>
                                        <p:cTn id="11" dur="250" autoRev="1" fill="hold"/>
                                        <p:tgtEl>
                                          <p:spTgt spid="10"/>
                                        </p:tgtEl>
                                      </p:cBhvr>
                                      <p:by x="105000" y="105000"/>
                                    </p:animScale>
                                  </p:childTnLst>
                                </p:cTn>
                              </p:par>
                            </p:childTnLst>
                          </p:cTn>
                        </p:par>
                        <p:par>
                          <p:cTn id="12" fill="hold">
                            <p:stCondLst>
                              <p:cond delay="2000"/>
                            </p:stCondLst>
                            <p:childTnLst>
                              <p:par>
                                <p:cTn id="13" presetID="26" presetClass="emph" presetSubtype="0" fill="hold" grpId="2" nodeType="afterEffect">
                                  <p:stCondLst>
                                    <p:cond delay="0"/>
                                  </p:stCondLst>
                                  <p:childTnLst>
                                    <p:animEffect transition="out" filter="fade">
                                      <p:cBhvr>
                                        <p:cTn id="14" dur="500" tmFilter="0, 0; .2, .5; .8, .5; 1, 0"/>
                                        <p:tgtEl>
                                          <p:spTgt spid="10"/>
                                        </p:tgtEl>
                                      </p:cBhvr>
                                    </p:animEffect>
                                    <p:animScale>
                                      <p:cBhvr>
                                        <p:cTn id="15" dur="25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0" grpId="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8253</TotalTime>
  <Words>2335</Words>
  <Application>Microsoft Macintosh PowerPoint</Application>
  <PresentationFormat>On-screen Show (4:3)</PresentationFormat>
  <Paragraphs>126</Paragraphs>
  <Slides>18</Slides>
  <Notes>0</Notes>
  <HiddenSlides>0</HiddenSlides>
  <MMClips>0</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Shalom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EnYi Wei</dc:creator>
  <cp:lastModifiedBy>EnYi Wei</cp:lastModifiedBy>
  <cp:revision>71</cp:revision>
  <cp:lastPrinted>2020-11-28T04:52:59Z</cp:lastPrinted>
  <dcterms:created xsi:type="dcterms:W3CDTF">2020-12-12T05:34:06Z</dcterms:created>
  <dcterms:modified xsi:type="dcterms:W3CDTF">2020-12-12T07:40:17Z</dcterms:modified>
</cp:coreProperties>
</file>